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5" r:id="rId4"/>
    <p:sldId id="266" r:id="rId5"/>
    <p:sldId id="267" r:id="rId6"/>
    <p:sldId id="268" r:id="rId7"/>
    <p:sldId id="269" r:id="rId8"/>
    <p:sldId id="261" r:id="rId9"/>
    <p:sldId id="270" r:id="rId10"/>
    <p:sldId id="271" r:id="rId11"/>
    <p:sldId id="272" r:id="rId12"/>
    <p:sldId id="262" r:id="rId13"/>
    <p:sldId id="257" r:id="rId14"/>
    <p:sldId id="258"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66" d="100"/>
          <a:sy n="66" d="100"/>
        </p:scale>
        <p:origin x="816" y="174"/>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B81AAC-16E9-47B5-A66E-4147DA8B1DF9}"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EC373-A90D-414B-A384-9E01C7A7B5D7}" type="slidenum">
              <a:rPr lang="en-US" smtClean="0"/>
              <a:t>‹#›</a:t>
            </a:fld>
            <a:endParaRPr lang="en-US"/>
          </a:p>
        </p:txBody>
      </p:sp>
    </p:spTree>
    <p:extLst>
      <p:ext uri="{BB962C8B-B14F-4D97-AF65-F5344CB8AC3E}">
        <p14:creationId xmlns:p14="http://schemas.microsoft.com/office/powerpoint/2010/main" val="98403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81AAC-16E9-47B5-A66E-4147DA8B1DF9}"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EC373-A90D-414B-A384-9E01C7A7B5D7}" type="slidenum">
              <a:rPr lang="en-US" smtClean="0"/>
              <a:t>‹#›</a:t>
            </a:fld>
            <a:endParaRPr lang="en-US"/>
          </a:p>
        </p:txBody>
      </p:sp>
    </p:spTree>
    <p:extLst>
      <p:ext uri="{BB962C8B-B14F-4D97-AF65-F5344CB8AC3E}">
        <p14:creationId xmlns:p14="http://schemas.microsoft.com/office/powerpoint/2010/main" val="292530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81AAC-16E9-47B5-A66E-4147DA8B1DF9}"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EC373-A90D-414B-A384-9E01C7A7B5D7}" type="slidenum">
              <a:rPr lang="en-US" smtClean="0"/>
              <a:t>‹#›</a:t>
            </a:fld>
            <a:endParaRPr lang="en-US"/>
          </a:p>
        </p:txBody>
      </p:sp>
    </p:spTree>
    <p:extLst>
      <p:ext uri="{BB962C8B-B14F-4D97-AF65-F5344CB8AC3E}">
        <p14:creationId xmlns:p14="http://schemas.microsoft.com/office/powerpoint/2010/main" val="368094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81AAC-16E9-47B5-A66E-4147DA8B1DF9}"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EC373-A90D-414B-A384-9E01C7A7B5D7}" type="slidenum">
              <a:rPr lang="en-US" smtClean="0"/>
              <a:t>‹#›</a:t>
            </a:fld>
            <a:endParaRPr lang="en-US"/>
          </a:p>
        </p:txBody>
      </p:sp>
    </p:spTree>
    <p:extLst>
      <p:ext uri="{BB962C8B-B14F-4D97-AF65-F5344CB8AC3E}">
        <p14:creationId xmlns:p14="http://schemas.microsoft.com/office/powerpoint/2010/main" val="66435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B81AAC-16E9-47B5-A66E-4147DA8B1DF9}"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EC373-A90D-414B-A384-9E01C7A7B5D7}" type="slidenum">
              <a:rPr lang="en-US" smtClean="0"/>
              <a:t>‹#›</a:t>
            </a:fld>
            <a:endParaRPr lang="en-US"/>
          </a:p>
        </p:txBody>
      </p:sp>
    </p:spTree>
    <p:extLst>
      <p:ext uri="{BB962C8B-B14F-4D97-AF65-F5344CB8AC3E}">
        <p14:creationId xmlns:p14="http://schemas.microsoft.com/office/powerpoint/2010/main" val="289376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B81AAC-16E9-47B5-A66E-4147DA8B1DF9}"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EC373-A90D-414B-A384-9E01C7A7B5D7}" type="slidenum">
              <a:rPr lang="en-US" smtClean="0"/>
              <a:t>‹#›</a:t>
            </a:fld>
            <a:endParaRPr lang="en-US"/>
          </a:p>
        </p:txBody>
      </p:sp>
    </p:spTree>
    <p:extLst>
      <p:ext uri="{BB962C8B-B14F-4D97-AF65-F5344CB8AC3E}">
        <p14:creationId xmlns:p14="http://schemas.microsoft.com/office/powerpoint/2010/main" val="356036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B81AAC-16E9-47B5-A66E-4147DA8B1DF9}" type="datetimeFigureOut">
              <a:rPr lang="en-US" smtClean="0"/>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EC373-A90D-414B-A384-9E01C7A7B5D7}" type="slidenum">
              <a:rPr lang="en-US" smtClean="0"/>
              <a:t>‹#›</a:t>
            </a:fld>
            <a:endParaRPr lang="en-US"/>
          </a:p>
        </p:txBody>
      </p:sp>
    </p:spTree>
    <p:extLst>
      <p:ext uri="{BB962C8B-B14F-4D97-AF65-F5344CB8AC3E}">
        <p14:creationId xmlns:p14="http://schemas.microsoft.com/office/powerpoint/2010/main" val="259503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B81AAC-16E9-47B5-A66E-4147DA8B1DF9}" type="datetimeFigureOut">
              <a:rPr lang="en-US" smtClean="0"/>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AEC373-A90D-414B-A384-9E01C7A7B5D7}" type="slidenum">
              <a:rPr lang="en-US" smtClean="0"/>
              <a:t>‹#›</a:t>
            </a:fld>
            <a:endParaRPr lang="en-US"/>
          </a:p>
        </p:txBody>
      </p:sp>
    </p:spTree>
    <p:extLst>
      <p:ext uri="{BB962C8B-B14F-4D97-AF65-F5344CB8AC3E}">
        <p14:creationId xmlns:p14="http://schemas.microsoft.com/office/powerpoint/2010/main" val="134486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81AAC-16E9-47B5-A66E-4147DA8B1DF9}" type="datetimeFigureOut">
              <a:rPr lang="en-US" smtClean="0"/>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EC373-A90D-414B-A384-9E01C7A7B5D7}" type="slidenum">
              <a:rPr lang="en-US" smtClean="0"/>
              <a:t>‹#›</a:t>
            </a:fld>
            <a:endParaRPr lang="en-US"/>
          </a:p>
        </p:txBody>
      </p:sp>
    </p:spTree>
    <p:extLst>
      <p:ext uri="{BB962C8B-B14F-4D97-AF65-F5344CB8AC3E}">
        <p14:creationId xmlns:p14="http://schemas.microsoft.com/office/powerpoint/2010/main" val="124820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81AAC-16E9-47B5-A66E-4147DA8B1DF9}"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EC373-A90D-414B-A384-9E01C7A7B5D7}" type="slidenum">
              <a:rPr lang="en-US" smtClean="0"/>
              <a:t>‹#›</a:t>
            </a:fld>
            <a:endParaRPr lang="en-US"/>
          </a:p>
        </p:txBody>
      </p:sp>
    </p:spTree>
    <p:extLst>
      <p:ext uri="{BB962C8B-B14F-4D97-AF65-F5344CB8AC3E}">
        <p14:creationId xmlns:p14="http://schemas.microsoft.com/office/powerpoint/2010/main" val="121678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81AAC-16E9-47B5-A66E-4147DA8B1DF9}"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EC373-A90D-414B-A384-9E01C7A7B5D7}" type="slidenum">
              <a:rPr lang="en-US" smtClean="0"/>
              <a:t>‹#›</a:t>
            </a:fld>
            <a:endParaRPr lang="en-US"/>
          </a:p>
        </p:txBody>
      </p:sp>
    </p:spTree>
    <p:extLst>
      <p:ext uri="{BB962C8B-B14F-4D97-AF65-F5344CB8AC3E}">
        <p14:creationId xmlns:p14="http://schemas.microsoft.com/office/powerpoint/2010/main" val="209036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81AAC-16E9-47B5-A66E-4147DA8B1DF9}" type="datetimeFigureOut">
              <a:rPr lang="en-US" smtClean="0"/>
              <a:t>2/26/2014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EC373-A90D-414B-A384-9E01C7A7B5D7}" type="slidenum">
              <a:rPr lang="en-US" smtClean="0"/>
              <a:t>‹#›</a:t>
            </a:fld>
            <a:endParaRPr lang="en-US"/>
          </a:p>
        </p:txBody>
      </p:sp>
    </p:spTree>
    <p:extLst>
      <p:ext uri="{BB962C8B-B14F-4D97-AF65-F5344CB8AC3E}">
        <p14:creationId xmlns:p14="http://schemas.microsoft.com/office/powerpoint/2010/main" val="3369432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83179" y="5889812"/>
            <a:ext cx="10515600" cy="670485"/>
          </a:xfrm>
        </p:spPr>
        <p:txBody>
          <a:bodyPr/>
          <a:lstStyle/>
          <a:p>
            <a:pPr algn="r"/>
            <a:r>
              <a:rPr lang="en-US" dirty="0" smtClean="0"/>
              <a:t>Marihebert Leal</a:t>
            </a:r>
            <a:endParaRPr lang="en-US" dirty="0"/>
          </a:p>
        </p:txBody>
      </p:sp>
      <p:pic>
        <p:nvPicPr>
          <p:cNvPr id="2054" name="Picture 6" descr="http://data.bigdatastartups.netdna-cdn.com/wp-content/uploads/2013/01/BigM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0738" y="3845949"/>
            <a:ext cx="3017931" cy="14153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60281" y="462243"/>
            <a:ext cx="3552825" cy="1285875"/>
          </a:xfrm>
          <a:prstGeom prst="rect">
            <a:avLst/>
          </a:prstGeom>
        </p:spPr>
      </p:pic>
      <p:pic>
        <p:nvPicPr>
          <p:cNvPr id="2056" name="Picture 8" descr="http://igotfile.com/press/wp-content/uploads/2012/09/amazon-web-servic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551" y="1837789"/>
            <a:ext cx="5371166" cy="198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507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igotfile.com/press/wp-content/uploads/2012/09/amazon-web-servi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86" y="304800"/>
            <a:ext cx="5371166" cy="12627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427560" y="893082"/>
            <a:ext cx="3371850" cy="514350"/>
          </a:xfrm>
          <a:prstGeom prst="rect">
            <a:avLst/>
          </a:prstGeom>
        </p:spPr>
      </p:pic>
      <p:sp>
        <p:nvSpPr>
          <p:cNvPr id="15" name="TextBox 14"/>
          <p:cNvSpPr txBox="1"/>
          <p:nvPr/>
        </p:nvSpPr>
        <p:spPr>
          <a:xfrm>
            <a:off x="689426" y="1603831"/>
            <a:ext cx="5526834" cy="4247317"/>
          </a:xfrm>
          <a:prstGeom prst="rect">
            <a:avLst/>
          </a:prstGeom>
          <a:noFill/>
        </p:spPr>
        <p:txBody>
          <a:bodyPr wrap="none" rtlCol="0">
            <a:spAutoFit/>
          </a:bodyPr>
          <a:lstStyle/>
          <a:p>
            <a:pPr marL="285750" indent="-285750">
              <a:buFont typeface="Arial" panose="020B0604020202020204" pitchFamily="34" charset="0"/>
              <a:buChar char="•"/>
            </a:pPr>
            <a:r>
              <a:rPr lang="en-US" dirty="0" smtClean="0"/>
              <a:t>Content Delivery</a:t>
            </a:r>
          </a:p>
          <a:p>
            <a:pPr marL="742950" lvl="1" indent="-285750">
              <a:buFont typeface="Arial" panose="020B0604020202020204" pitchFamily="34" charset="0"/>
              <a:buChar char="•"/>
            </a:pPr>
            <a:r>
              <a:rPr lang="en-US" dirty="0" smtClean="0"/>
              <a:t>Amazon Cloud Front</a:t>
            </a:r>
          </a:p>
          <a:p>
            <a:pPr marL="285750" indent="-285750">
              <a:buFont typeface="Arial" panose="020B0604020202020204" pitchFamily="34" charset="0"/>
              <a:buChar char="•"/>
            </a:pPr>
            <a:r>
              <a:rPr lang="en-US" dirty="0" smtClean="0"/>
              <a:t>Database</a:t>
            </a:r>
          </a:p>
          <a:p>
            <a:pPr marL="742950" lvl="1" indent="-285750">
              <a:buFont typeface="Arial" panose="020B0604020202020204" pitchFamily="34" charset="0"/>
              <a:buChar char="•"/>
            </a:pPr>
            <a:r>
              <a:rPr lang="en-US" dirty="0" smtClean="0"/>
              <a:t>Amazon Rational database Service (Amazon RDS)</a:t>
            </a:r>
          </a:p>
          <a:p>
            <a:pPr marL="742950" lvl="1" indent="-285750">
              <a:buFont typeface="Arial" panose="020B0604020202020204" pitchFamily="34" charset="0"/>
              <a:buChar char="•"/>
            </a:pPr>
            <a:r>
              <a:rPr lang="en-US" dirty="0" smtClean="0"/>
              <a:t>Amazon </a:t>
            </a:r>
            <a:r>
              <a:rPr lang="en-US" dirty="0" err="1" smtClean="0"/>
              <a:t>DinamoDB</a:t>
            </a:r>
            <a:endParaRPr lang="en-US" dirty="0" smtClean="0"/>
          </a:p>
          <a:p>
            <a:pPr marL="742950" lvl="1" indent="-285750">
              <a:buFont typeface="Arial" panose="020B0604020202020204" pitchFamily="34" charset="0"/>
              <a:buChar char="•"/>
            </a:pPr>
            <a:r>
              <a:rPr lang="en-US" dirty="0" smtClean="0"/>
              <a:t>Amazon </a:t>
            </a:r>
            <a:r>
              <a:rPr lang="en-US" dirty="0" err="1" smtClean="0"/>
              <a:t>RedShift</a:t>
            </a:r>
            <a:endParaRPr lang="en-US" dirty="0" smtClean="0"/>
          </a:p>
          <a:p>
            <a:pPr marL="742950" lvl="1" indent="-285750">
              <a:buFont typeface="Arial" panose="020B0604020202020204" pitchFamily="34" charset="0"/>
              <a:buChar char="•"/>
            </a:pPr>
            <a:r>
              <a:rPr lang="en-US" dirty="0" smtClean="0"/>
              <a:t>Amazon </a:t>
            </a:r>
            <a:r>
              <a:rPr lang="en-US" dirty="0" err="1" smtClean="0"/>
              <a:t>ElasticCache</a:t>
            </a:r>
            <a:endParaRPr lang="en-US" dirty="0" smtClean="0"/>
          </a:p>
          <a:p>
            <a:pPr marL="742950" lvl="1" indent="-285750">
              <a:buFont typeface="Arial" panose="020B0604020202020204" pitchFamily="34" charset="0"/>
              <a:buChar char="•"/>
            </a:pPr>
            <a:r>
              <a:rPr lang="en-US" dirty="0" smtClean="0"/>
              <a:t>Amazon </a:t>
            </a:r>
            <a:r>
              <a:rPr lang="en-US" dirty="0" err="1" smtClean="0"/>
              <a:t>SimpleBD</a:t>
            </a:r>
            <a:endParaRPr lang="en-US" dirty="0" smtClean="0"/>
          </a:p>
          <a:p>
            <a:pPr marL="285750" indent="-285750">
              <a:buFont typeface="Arial" panose="020B0604020202020204" pitchFamily="34" charset="0"/>
              <a:buChar char="•"/>
            </a:pPr>
            <a:r>
              <a:rPr lang="en-US" dirty="0" smtClean="0"/>
              <a:t>Storage</a:t>
            </a:r>
          </a:p>
          <a:p>
            <a:pPr marL="742950" lvl="1" indent="-285750">
              <a:buFont typeface="Arial" panose="020B0604020202020204" pitchFamily="34" charset="0"/>
              <a:buChar char="•"/>
            </a:pPr>
            <a:r>
              <a:rPr lang="en-US" dirty="0" smtClean="0"/>
              <a:t>Amazon Simple Storage Service (S3)</a:t>
            </a:r>
          </a:p>
          <a:p>
            <a:pPr marL="742950" lvl="1" indent="-285750">
              <a:buFont typeface="Arial" panose="020B0604020202020204" pitchFamily="34" charset="0"/>
              <a:buChar char="•"/>
            </a:pPr>
            <a:r>
              <a:rPr lang="en-US" dirty="0" smtClean="0"/>
              <a:t>Amazon Glacier</a:t>
            </a:r>
          </a:p>
          <a:p>
            <a:pPr marL="742950" lvl="1" indent="-285750">
              <a:buFont typeface="Arial" panose="020B0604020202020204" pitchFamily="34" charset="0"/>
              <a:buChar char="•"/>
            </a:pPr>
            <a:r>
              <a:rPr lang="en-US" dirty="0" smtClean="0"/>
              <a:t>AWS Storage Gateway</a:t>
            </a:r>
          </a:p>
          <a:p>
            <a:pPr marL="742950" lvl="1" indent="-285750">
              <a:buFont typeface="Arial" panose="020B0604020202020204" pitchFamily="34" charset="0"/>
              <a:buChar char="•"/>
            </a:pPr>
            <a:r>
              <a:rPr lang="en-US" dirty="0" smtClean="0"/>
              <a:t>Amazon Elastic Block Store (Amazon EBS)</a:t>
            </a:r>
          </a:p>
          <a:p>
            <a:pPr marL="742950" lvl="1" indent="-285750">
              <a:buFont typeface="Arial" panose="020B0604020202020204" pitchFamily="34" charset="0"/>
              <a:buChar char="•"/>
            </a:pPr>
            <a:r>
              <a:rPr lang="en-US" dirty="0" smtClean="0"/>
              <a:t>AWS Import/Export</a:t>
            </a:r>
          </a:p>
          <a:p>
            <a:pPr marL="742950" lvl="1" indent="-285750">
              <a:buFont typeface="Arial" panose="020B0604020202020204" pitchFamily="34" charset="0"/>
              <a:buChar char="•"/>
            </a:pPr>
            <a:endParaRPr lang="en-US" dirty="0" smtClean="0"/>
          </a:p>
        </p:txBody>
      </p:sp>
      <p:sp>
        <p:nvSpPr>
          <p:cNvPr id="6" name="TextBox 5"/>
          <p:cNvSpPr txBox="1"/>
          <p:nvPr/>
        </p:nvSpPr>
        <p:spPr>
          <a:xfrm>
            <a:off x="6618513" y="1683661"/>
            <a:ext cx="3817199" cy="2031325"/>
          </a:xfrm>
          <a:prstGeom prst="rect">
            <a:avLst/>
          </a:prstGeom>
          <a:noFill/>
        </p:spPr>
        <p:txBody>
          <a:bodyPr wrap="none" rtlCol="0">
            <a:spAutoFit/>
          </a:bodyPr>
          <a:lstStyle/>
          <a:p>
            <a:pPr marL="285750" indent="-285750">
              <a:buFont typeface="Arial" panose="020B0604020202020204" pitchFamily="34" charset="0"/>
              <a:buChar char="•"/>
            </a:pPr>
            <a:r>
              <a:rPr lang="en-US" dirty="0" smtClean="0"/>
              <a:t>Support</a:t>
            </a:r>
          </a:p>
          <a:p>
            <a:pPr marL="742950" lvl="1" indent="-285750">
              <a:buFont typeface="Arial" panose="020B0604020202020204" pitchFamily="34" charset="0"/>
              <a:buChar char="•"/>
            </a:pPr>
            <a:r>
              <a:rPr lang="en-US" dirty="0" smtClean="0"/>
              <a:t>AWS support</a:t>
            </a:r>
          </a:p>
          <a:p>
            <a:pPr marL="285750" indent="-285750">
              <a:buFont typeface="Arial" panose="020B0604020202020204" pitchFamily="34" charset="0"/>
              <a:buChar char="•"/>
            </a:pPr>
            <a:r>
              <a:rPr lang="en-US" dirty="0" smtClean="0"/>
              <a:t>Web Traffic</a:t>
            </a:r>
          </a:p>
          <a:p>
            <a:pPr marL="742950" lvl="1" indent="-285750">
              <a:buFont typeface="Arial" panose="020B0604020202020204" pitchFamily="34" charset="0"/>
              <a:buChar char="•"/>
            </a:pPr>
            <a:r>
              <a:rPr lang="en-US" dirty="0" smtClean="0"/>
              <a:t>Alexa Web Information Service</a:t>
            </a:r>
          </a:p>
          <a:p>
            <a:pPr marL="742950" lvl="1" indent="-285750">
              <a:buFont typeface="Arial" panose="020B0604020202020204" pitchFamily="34" charset="0"/>
              <a:buChar char="•"/>
            </a:pPr>
            <a:r>
              <a:rPr lang="en-US" dirty="0" smtClean="0"/>
              <a:t>Alexa Top Sites</a:t>
            </a:r>
          </a:p>
          <a:p>
            <a:pPr marL="285750" indent="-285750">
              <a:buFont typeface="Arial" panose="020B0604020202020204" pitchFamily="34" charset="0"/>
              <a:buChar char="•"/>
            </a:pPr>
            <a:r>
              <a:rPr lang="en-US" dirty="0" smtClean="0"/>
              <a:t>Workforce</a:t>
            </a:r>
          </a:p>
          <a:p>
            <a:pPr marL="742950" lvl="1" indent="-285750">
              <a:buFont typeface="Arial" panose="020B0604020202020204" pitchFamily="34" charset="0"/>
              <a:buChar char="•"/>
            </a:pPr>
            <a:r>
              <a:rPr lang="en-US" dirty="0" smtClean="0"/>
              <a:t>Amazon Mechanical Turk</a:t>
            </a:r>
            <a:endParaRPr lang="en-US" dirty="0"/>
          </a:p>
        </p:txBody>
      </p:sp>
    </p:spTree>
    <p:extLst>
      <p:ext uri="{BB962C8B-B14F-4D97-AF65-F5344CB8AC3E}">
        <p14:creationId xmlns:p14="http://schemas.microsoft.com/office/powerpoint/2010/main" val="63179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igotfile.com/press/wp-content/uploads/2012/09/amazon-web-servi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86" y="304800"/>
            <a:ext cx="5371166" cy="12627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6487205" y="810079"/>
            <a:ext cx="3005138" cy="535328"/>
          </a:xfrm>
          <a:prstGeom prst="rect">
            <a:avLst/>
          </a:prstGeom>
        </p:spPr>
      </p:pic>
      <p:pic>
        <p:nvPicPr>
          <p:cNvPr id="5" name="Picture 4"/>
          <p:cNvPicPr>
            <a:picLocks noChangeAspect="1"/>
          </p:cNvPicPr>
          <p:nvPr/>
        </p:nvPicPr>
        <p:blipFill>
          <a:blip r:embed="rId4"/>
          <a:stretch>
            <a:fillRect/>
          </a:stretch>
        </p:blipFill>
        <p:spPr>
          <a:xfrm>
            <a:off x="1117600" y="1947862"/>
            <a:ext cx="10261600" cy="4365852"/>
          </a:xfrm>
          <a:prstGeom prst="rect">
            <a:avLst/>
          </a:prstGeom>
        </p:spPr>
      </p:pic>
    </p:spTree>
    <p:extLst>
      <p:ext uri="{BB962C8B-B14F-4D97-AF65-F5344CB8AC3E}">
        <p14:creationId xmlns:p14="http://schemas.microsoft.com/office/powerpoint/2010/main" val="1172064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data.bigdatastartups.netdna-cdn.com/wp-content/uploads/2013/01/BigM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96" y="242990"/>
            <a:ext cx="3017931" cy="14153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869529" y="1956444"/>
            <a:ext cx="1800225" cy="609600"/>
          </a:xfrm>
          <a:prstGeom prst="rect">
            <a:avLst/>
          </a:prstGeom>
        </p:spPr>
      </p:pic>
      <p:pic>
        <p:nvPicPr>
          <p:cNvPr id="6" name="Picture 5"/>
          <p:cNvPicPr>
            <a:picLocks noChangeAspect="1"/>
          </p:cNvPicPr>
          <p:nvPr/>
        </p:nvPicPr>
        <p:blipFill>
          <a:blip r:embed="rId4"/>
          <a:stretch>
            <a:fillRect/>
          </a:stretch>
        </p:blipFill>
        <p:spPr>
          <a:xfrm>
            <a:off x="4936202" y="2664655"/>
            <a:ext cx="1666875" cy="619125"/>
          </a:xfrm>
          <a:prstGeom prst="rect">
            <a:avLst/>
          </a:prstGeom>
        </p:spPr>
      </p:pic>
      <p:pic>
        <p:nvPicPr>
          <p:cNvPr id="7" name="Picture 6"/>
          <p:cNvPicPr>
            <a:picLocks noChangeAspect="1"/>
          </p:cNvPicPr>
          <p:nvPr/>
        </p:nvPicPr>
        <p:blipFill>
          <a:blip r:embed="rId5"/>
          <a:stretch>
            <a:fillRect/>
          </a:stretch>
        </p:blipFill>
        <p:spPr>
          <a:xfrm>
            <a:off x="4962537" y="3610432"/>
            <a:ext cx="1533525" cy="609600"/>
          </a:xfrm>
          <a:prstGeom prst="rect">
            <a:avLst/>
          </a:prstGeom>
        </p:spPr>
      </p:pic>
      <p:pic>
        <p:nvPicPr>
          <p:cNvPr id="8" name="Picture 7"/>
          <p:cNvPicPr>
            <a:picLocks noChangeAspect="1"/>
          </p:cNvPicPr>
          <p:nvPr/>
        </p:nvPicPr>
        <p:blipFill>
          <a:blip r:embed="rId6"/>
          <a:stretch>
            <a:fillRect/>
          </a:stretch>
        </p:blipFill>
        <p:spPr>
          <a:xfrm>
            <a:off x="4919115" y="4533516"/>
            <a:ext cx="1943100" cy="619125"/>
          </a:xfrm>
          <a:prstGeom prst="rect">
            <a:avLst/>
          </a:prstGeom>
        </p:spPr>
      </p:pic>
      <p:pic>
        <p:nvPicPr>
          <p:cNvPr id="9" name="Picture 8"/>
          <p:cNvPicPr>
            <a:picLocks noChangeAspect="1"/>
          </p:cNvPicPr>
          <p:nvPr/>
        </p:nvPicPr>
        <p:blipFill>
          <a:blip r:embed="rId7"/>
          <a:stretch>
            <a:fillRect/>
          </a:stretch>
        </p:blipFill>
        <p:spPr>
          <a:xfrm>
            <a:off x="4956655" y="5276185"/>
            <a:ext cx="1733550" cy="666750"/>
          </a:xfrm>
          <a:prstGeom prst="rect">
            <a:avLst/>
          </a:prstGeom>
        </p:spPr>
      </p:pic>
      <p:pic>
        <p:nvPicPr>
          <p:cNvPr id="11" name="Picture 10"/>
          <p:cNvPicPr>
            <a:picLocks noChangeAspect="1"/>
          </p:cNvPicPr>
          <p:nvPr/>
        </p:nvPicPr>
        <p:blipFill>
          <a:blip r:embed="rId8"/>
          <a:stretch>
            <a:fillRect/>
          </a:stretch>
        </p:blipFill>
        <p:spPr>
          <a:xfrm>
            <a:off x="4925558" y="6075165"/>
            <a:ext cx="1876425" cy="628650"/>
          </a:xfrm>
          <a:prstGeom prst="rect">
            <a:avLst/>
          </a:prstGeom>
        </p:spPr>
      </p:pic>
      <p:sp>
        <p:nvSpPr>
          <p:cNvPr id="12" name="TextBox 11"/>
          <p:cNvSpPr txBox="1"/>
          <p:nvPr/>
        </p:nvSpPr>
        <p:spPr>
          <a:xfrm>
            <a:off x="4441371" y="638630"/>
            <a:ext cx="4711996" cy="523220"/>
          </a:xfrm>
          <a:prstGeom prst="rect">
            <a:avLst/>
          </a:prstGeom>
          <a:noFill/>
        </p:spPr>
        <p:txBody>
          <a:bodyPr wrap="none" rtlCol="0">
            <a:spAutoFit/>
          </a:bodyPr>
          <a:lstStyle/>
          <a:p>
            <a:r>
              <a:rPr lang="en-US" sz="2800" dirty="0" smtClean="0"/>
              <a:t>Machine Learning for Everyone</a:t>
            </a:r>
            <a:endParaRPr lang="en-US" sz="2800" dirty="0"/>
          </a:p>
        </p:txBody>
      </p:sp>
    </p:spTree>
    <p:extLst>
      <p:ext uri="{BB962C8B-B14F-4D97-AF65-F5344CB8AC3E}">
        <p14:creationId xmlns:p14="http://schemas.microsoft.com/office/powerpoint/2010/main" val="2149670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2990" y="874620"/>
            <a:ext cx="8886825" cy="2592480"/>
          </a:xfrm>
          <a:prstGeom prst="rect">
            <a:avLst/>
          </a:prstGeom>
        </p:spPr>
      </p:pic>
      <p:sp>
        <p:nvSpPr>
          <p:cNvPr id="5" name="AutoShape 4" descr="data:image/jpeg;base64,/9j/4AAQSkZJRgABAQAAAQABAAD/2wCEAAkGBxMSEhQSExMVFRUVFxcWGBYYFRYaGBUVFxQXFhgXExcbHCggGBolHRYWITEhJykrLi4uGCAzODMsNygtLisBCgoKDg0OGxAQGzQmICQsLzQsLCwsLDQsLCwsLCwsLDQsLCwsLCwsLCwsLDQsLCwsLCwsLCwsLCwsLCwsLCwsLP/AABEIAMEBBQMBEQACEQEDEQH/xAAcAAEAAwEAAwEAAAAAAAAAAAAABQYHBAECAwj/xABKEAABAwICBQULCgUCBgMAAAABAAIDBBEGIQUSMUFRB2FxgaETIjI0UmJykbGywRQjM0JzgpKzwtE1Q1N0ohXSJESDk+HwFlRj/8QAGgEBAAIDAQAAAAAAAAAAAAAAAAQFAQIDBv/EADQRAAICAAMEBwgDAQEBAQAAAAABAgMEETEFEiFBMlFxgZGx0RMiM0JhoeHwFFLBFfEjQ//aAAwDAQACEQMRAD8A3FAEAQBAEAQBAEAQBAEAQBAEAQBAEAQBAEAQBAEAQBAEAQBAEAQBAEAQBAEAQBAEAQBAEAQBAEAQBAEAQBARek8QU0GUkrdbyR3zvUNnWu9WGts6KOU764dJlareURoyihJ53uDf8Rf2qdDZb+eXgRJY9fKiGnx3Vu2dzZ6LL+8SpUdnUrXN95weNtfUcT8WVp/5h3U2Mexq6rBUL5fP1NP5V39vL0PDcVVg/wCYd+Fh9rU/hUf18/Ux/Jt/t5HVDjasbte13pMb+my5y2fQ+WXebrGWrn9iVo+UR4+lhaedjiP8Tf2qPPZcfll4naOPfzLwLDo7GNJLlr9zdwkGr/l4PaodmBuhyz7CTDFVy55dpPtcCLg3B3hQySeUAQBAEAQBAEAQBAEAQBAEAQBAEAQBAEAQBAEBDadxLBS5OOtJujbm7725o6e1SaMJZdpp1nC3EQr116jPtMYuqKi4Du5M8lhtl5ztp7BzK5pwNVfHLN/X0K2zFWT+i+hAKYRggCAIAgCAIAgJDRWm56c/NSEDyTm09LT8Fwtw9dvSXqda7p19Fl90DjiKWzJgInnK9+8cen6vX61U37PnDjDivuWNOMjLhLg/sWwFVxMCAIAgCAIAgCAIAgCAIAgCAIAgCAIAgPBKAomKca7YqY8zpfhH/u9XFW2F2f8APb4epXYjGfLX4+hQ3uJJJJJOZJzJPElW6WXBFfqeFkwEAQBAEAQBAEAQBAEBY8NYskpiGPvJD5O9noH4bOhQcTgo28Vwl59pKoxUq+D4o06hrWTMEkbg5p2Eew8DzKinXKEt2S4ltGaks4nQtDYIAgCAIAgCAIAgCAIAgCAIAgCAEoDNsZ4qMxMEJtHsc4fzDwHm+3o23eCwe4vaT15fT8+RV4rE73uR08yuU+iKh+bIJSOOo63rspsr6o6yXiRVVN6RZ9zh2r/+vL+Fa/yqf7I2/j2/1OKpopY/Djez0muHaQusbIS6LTNJQlHVHwW5oEAQBAEAQBAEAQBAEBLYd07JSSazc2Hw2bnDiODudRsTho3RyevJnem51PNac0a1o+uZPG2WM3a4Zc3EEbiF52yuVcnGWpcwmpx3onStDYIAgCAIAgCAIAgCAIAgCAIAgOHS1C6dnctcsY7wy3wnN8lp+rfec8st661WKt72Wb5dRzsg5rdzyR6aN0HTwD5uJoPlEXd+I5rNuIss6TEKYQ6KJFcToEB4cL5HNAQelcJ0s9yWajvKZ3p6xsPWFLqxttfPNfUj2YaufLLsKvHyeS90IMrBGNjgCXEejsHrU97Uhu8I8fsRFgJZ68CeosDUrPCDpD5ziB6m2UOe0bpacCRHB1LXiSsWgKVuyni62NPtXB4m56yfidlTWtIo936Epjtp4v8Att/ZYWItXzPxM+xr/qvAj6rB1G/+VqHixxHZs7F1hjr488+05ywlT5Fd0nyeuFzBLrea/I9Thl2BTatpp8LF4EWeBfyPxKfXUMkLtSVjmO4EbfROwjoVlXZCxZxeZCnCUHlJZHOuhoEAQBAWDB+IDSy6rj8y82cPJOwPHx5uhQsZhvbRzXSWnoScNf7OWT0ZrDXAi4zBzB4heeLk8oAgCAIAgCAIAgCAIAgCAIAgCA8PcALkgAbzsCaBvIh6rFVHHcOnYSNzbu926jyxVMdZEWeOw8NZrz8jj/8AnVD/AFXf9uT/AGrT+dT1/ZnH/qYX+32foS+jNLw1AJhkD7WvYEWvxuF3ruhZ0XmSqr67VnB5ncuh2PhWVccTdeR7WN4uIHUOJWs5xgs5PIw2lxZVtIY/hblEx0nOe8b259ig2bRguis/t++BHliYrQhpuUCoPgxxN6Q53xCjPaNj0S/fA5vEy5I+bMfVW9sJ+64fqWFtC3ml+95j+TMkaPlD/qwdbHfpd+67Q2l/aPgbrE9aLRonEFPUZRyDW8g5O9R29V1NqxFdnRfHq5kiFkZaM7K6hjmYWSsD2ncfaDuPOFKrslW96LyZmcIzWUkZrinCL6a8kd3w7/Kj9LiOf1q8wuNVvuy4S8yqxGFdfvR08isKeRAgCAIDR+TvTXdGGmee+jF2c8ey33SR1EcFSbRw+7L2i0evb+S0wV28tx8vIuSrCcEAQBAEAQBAEAQBAEAQBAEBVMU40jpiY4gJJd/kMPnEbTzDsULEYxV+7Hi/IrMbtKFHux4y+y7TNtKaYnqDeWRzuDdjR0NGQVVZZOzpvPy8Dzt+Ktufvy7uRwLmRiS0Bod9XMImZDa525jd5PPwHFdaanbLdX/hKwmFliLN1d76jZtF6Ojp42xRts1vrJ3lx3kq+rrjXHdiewqqjVBQguCIbFGKmUvzbLPm4bmc7/29ijYnFqr3Vxfl2mttyhwWpmukK+Sd+vK8vdz7AODRsA6FTWWSse9J5kGUnJ5s5loahAEAQAG2Y2jMcx5kMlyw1jVzCI6klzNgk2ub6flDn29KscPjnH3bOK6/Uk13tcJGhMc17bghzXDbtBB9oVunzRM1Myxrhr5O7u0Q+Zccx/Tcd3ondw2cFfYLF+1W5LpL7/kqcVh/Zvejp5FWVgQwgCA69FVzoJmTN2sde3EbHDrBIXO2tWQcHzN65uElJcjaoJg9rXtN2uAcDxBFwvLSi4vJl8mms0fRYMhAEBDYzqXxUNVJG4teyF7muG1rg02IWVqYloY1hbF1dJWUsb6qVzHzxNc0kWc0vAIOS3aWRyUnmb8uZ2CAIAgMo5btJVDHU8THvZC9r3HVJGu8EDVcRtAFjbzuYLeBzm2dHIlpKeRlRHI5z4oyzULiTqudrazATusGm26/Ok0INmnrQ6FOx7icwDuER+dcLucP5bTw849gz4KBjMTue5HXyKnaWO9ivZw6T+y9TLiVUHmG8zwhg8gIZSz4Gy4O0GKWAAj5x9nSHn3N6Bs9avcLR7KHHV6nsMDhVh6kub1/foemMNP/ACWOzLd1fcNHkje8jm3c/WtcXiPZR4avQ73Wbi4amVSPLiXEkkm5JzJJ2klUbbbzZAPVYMBAEAQBATWDqZktXGyRoe0h92kXBswkZKThIRnalJZo60pOeTLdjLQtPFRyvjhja4dzs4NAIvKwGx6CVPxlFUKW4xSfDl9USbq4qDaRCYGxGYXinkPzbzZpP1HH9J7D1qNgsTuPclo9PocqLcnuvQ0SrpmysdG8Xa4EEcxV3CbhJSWqJkoqSyZjOmdHOp5nwu+qcj5TTm0+rtuvT02q2CmiitrdcnFnEupzCAIDUOTuv7pTdzJzidq/dObfiOpUG0a923e6y3wU96vLqLSoBLCAICAx9/Daz7CT3SsrUxLRmC4O8fo/7iL8wLo9DitTWMScqtNTudHAw1D25FwcGxA8A+xLuoEc60UTo5pFbbyyVF86WIjhrvB9dj7FtuGvtC14b5UKSpcI5QaeQ2A1yDG4ncJBs+8AtXFmymmXpam5SuUbE9PS9zhqaX5S2UOdY6hA1CBscNvfbVtFNmsmlqfbk7xHBVxyMp6b5OyEt70atjr62YDR5qSWQi09Cx6X0g2nhkmfsY0npO4dZsFysnuRcjW2xVwcnyPz7pTEPdJHyG73vJJOwXPDmVfDAW2PeseWfieeWzrr5Oy15Z+Jwf607yB6yu3/ADIf2Z2/5Ff9n9jtpdJNflsda9jvtwKh3YKdfHVdfqQb9nWVNPVdfV2nbhXTkfyymD43ODpY2gXHhPeGtJ5g4g9SlV7OcJqTeeRPw2zPZWqcpZ5H6BkeGguJsACSeAGZKnN5cS+MZ07pM1Mz5TsJs0eSweCPj0krzt1rtm5v9RWWT3pZkvoTBc07Q95ETDmLi7nDiG5WHSVIpwM7Fm+C+50hRKXF8CWl5Oxbvag352ZdhyXd7NWXCX2OjwvUypaX0PLTPDJG5nwSMw/0T8NqgW0zqllJfkjzg4vJlg0XgKWRodK8RXz1bazvvZgDtUurZ85LObyO0cM3rwOqr5PCBeOcE8HNsD1gm3qW8tmvL3ZeJs8N1Mp1fQyQvMcjS1w3HeOIO8c6r5wlCW7JcSNKLi8mTGA/HY+h/uFSMD8Zd50o6aLxjzxGbpj/ADmKyx3wJd3miVf8N/vMydURXmsYL0t8ophrG74+8dz2Heu6xbrBV9g7vaV8dVwZY0z3okPymaOuyOoAzadR3ouzaT0Oy+8r7ZluUnW+fH9/eRFx1eaUzPVdFYEAQFs5NqvVqXR7pGH8TTcdmsq7aUM6lLqfmTcDLKbXWjTVRFqEAQEBj7+G1n2EnulZWpiWjPzc1xBuCQRvGRHQupwLxgrk4lrWCeR/cYT4OV3yDi0HJrec7eFs1q5ZG8Y5ltqORymLfm6idruLu5ubfnaGtPasb7M+zRmWKcNT0EvcpgCHAljx4MjRttwIyuN11snmaNZGkcj2LHSg0MztZzG60LjtLBkWE79XIjm6FrJczeEuRHcu301J6EvvMWYGLNTr5B/BrOmH2SLEzNZH8seJzJL8hjPzcdnS+dIRcN6Ggg9J5kjHmYm8+BntFROkOWQG0/txK5YjExpXHXqIWKxcMPHOWvJEl/orLeE6/V7LKt/6dmfRX3Kr/r2Z9FZd5H1tE6I32jcR8eBVjh8VC9Zc+otMLjIYhcOD5o+2G/HKT+5p/wA9ikvQln6Ax3Wdzo3gbZCIx0O8L/EOVdjp7tL+vD97ja+WUGUbBOjBPUtDhdkY1yNxsQGg9ZHqVZg6lZbx0XEi0Q3pcTTNL6TZTRGWS9hkANrnHYBzq6ttjVHekTpzUVmyqU/KG0vs+AtZfaH6xA4kWF1AjtJZ8Y8COsSs+KLhJBHL3N5AcGkSMPA2NnDqKsHGM8n3ok5J5Mh8S4pZSEM1TJIRfVvYNG4uPVsUfEYuNLyyzZysuUOB8MO4xZUv7k5nc3m+rndrrC5ANhY2z6lrh8bG2W61kzFd6m8jzj3RglpnSW7+HvgfN+sOi2fUmOqUq97mv1i+Gcc+op2A/HY+h/uFV+B+Mu8jUdNF4x54jN0x/nMVljvgS7vNEq/4b/eZk6oivLXycVmpUuj3SMP4mZjsLlO2fPKxx615EjDSylkXrEdL3WlmZxY4j0mjWb2gL0GGnuWxl9STdHera+hjC9QUQQBASuFJ9SsgPnhv4rt+KjYuO9TJfTyO2HeVsTZF5ovAgCAgMffw2s+wk90rK1MS0Z+edDUQnqIITslljjNtuq94abdRK6s4LifqOKMNaGtADWgAAbAALAAcFxJB7ICm8rOjWzaOlcQNaEtlaeFnAO9bS4epbR1NZrgY5gaqMWkKRw/qtaeh/eHscVu9DlHUunLt9NSehL7zFiBtZqdfIP4NZ0w+yRYmZrMw01UGSonkO18sjvW8lbo0epNaOjDY2gbwD1nNecxc3O6TfXl4Hk8bY53yb5PLwOhRiIfGsjDmOB4H1jMLth5uFsWuskYWx13RkusiMN+OUn9zT/nsXpmeu5m18p7/AJuFvF7j6m2/UqfaT92K+v8AhridEcPJgPnZ/QZ7xXLZvTl2L/TXC6s7+U53zMI//Q+4f3XXaXQj2/4zfE9FGeKpIRr+EHXo4L+RbqBIHsXoML8GPYWVXQRneNXE1s99xYOruTFUYx//AHl3eSIV3xGcmHTaqp/tY+1wC50fFj2o1r6a7TWNPD/hp/spPcKvr/hy7H5FhZ0X2Gb4D8dj6H+4VT4H4y7yFR00XjHniM3TH+cxWWO+BLu80Sr/AIb/AHmZOqIryWwnJq1kB8+34gW/Fd8K8ro9v+HWrpo2BzbgjjkvQliYQ4WNuC9aeePCyYCA6tFOtPCeEkZ9Twudyzrkvo/I3r6a7UbevKl+EAQEBj7+G1n2EnulZWpiWjPztoysMM0UwFzFIyS3HUeHW67WXU4H6hoatk0bJY3BzHtDmuG8EXC4kg+6AovLBphsNC6G47pUEMaN+o1wc91uFhq9LgtoriaTfAynk/ojNpGlaB4MgkPM2Pvzf1Ada3loaR1Lfy7fTUnoS+8xYgZs1OvkH8Gs6YfZIsTM1mcYooTBWVMRFtWV9vRc7WaetpBW60NHqd2iqgOjA3tyI9h9S8/jqXC1vk+PqeY2jQ67nLlLj6nYoZXnLpKoDGHiRYdJUrB0uy1dS4sm4Ch23LqXFkZhvxyk/uaf89i9E9D1PM2vlPZ83C7g9w9bb/pVPtJe7F/X/DXE6I4uTD6Sf0Ge85ctm9OXYv8ATXC6s7uU/wCih9M+6V12l0I9v+G+J0RniqSEa9g7xKD0f1FegwnwY9hZU9BGd4z8dn6W/lsVPi/jy/eSIV3TZyYf8ap/to/fC0o+LHtRrX012mtad8Wn+yk9wq+u+HLsZYz6LM1wIf8AjYuh/uFU+B+Mu8g0dNF6xywmhmt5h6hKwnsBVnjVnRLu80S7/hsyZUJXEthOPWrIB59/wgu+C74VZ3R7f8OtXTRsDnWBPBehLEwhxub8V61HnjwsmAgOrRTbzwjjJGPW8Lna8q5dj8jevprtRt68qX4QBAQGPv4bWfYSe6VlamJaM/OVNTuke2NgLnvIa1o2lxyAHOupwLBhTG1Vo+7IyHxXJMUl7A79U7WG+3dzLDjmbKTRaajlkmLbMpY2u8p0jnAfdDW39axuGfaGf6X0rNVymWZ5kkdYDLZnk1jRsGewcVslkat5mycleDXUbHVE7bTyiwbvij26p84mxPCwHFc5PM6QjkV3l2+mpPQl95i2ga2anXyD+DWdMPskWJmaz48tWhbyQ1DB3zmua7ztQgt6wHFcJYhVSSlo+f1I2JxEapx39Hz+plsUjmG4JBH/ALYqROEbI5SWaNp1wsjuyWaOz/V5LfV6bf8AlQ/+dTnz8SD/AMvD558fE+AD5nbybZncB8F3bqw8ctP9JOdWGgkuC82dOG/HKT+5p/z2LuyRzP0Bjqj7pRvttjIkHQ3wv8S5V2OhvUv6cf3uNr45wZXeTD6Sf0Ge85Q9m9OXYv8ATjhdWd3Kf9FD6Z90rrtLoR7f8N8TojPFUkI17B3iUHo/qK9BhPgx7Cyp6CM7xn47P0t/LYqfF/Hl+8kQrumzkw/41T/bR++FpR8WPajWvprtNa074tP9lJ7hV9d8OXYyxn0WY/oytMEscrcyxwNuI2EdYJC8/XNwmpLkVsJbrTNhoqyKqi1mkPY8EEHnGbXDceZehhOFsM1xTLJSU1wKBjHDMdKBLG+zXOsI3Zm+3vTvA5/WqnF4WNS3ovuId1ShxQ5OKPWqXSbo2H8T8h2Byzs+Gdjl1LzGGjnLMveIqruVLM/gxwHpOGq3tIV/h4b9sY/Uk3S3a2/oYuF6goggCAmMIUpkrIQPqu1z0M772gDrUXGT3aZPu8Tvho71qNhXmy7CAIDl0nQMqIZIJLlkjSx1jY6pFjY7kD4lZ0fya0EMsczGya8bmvbeVxGs03Fxv2LbeZruI++I8AUVY4yPYY5TtkiOq4ni4EFrjzkX51hSaDimVtvI3T3zqp7cwjB9er8Ftvmvs0WrDuCKKiOvFFrSf1ZDrvHo3yb90BauTZsopFjWDYgMS4Qpq9zHVAeTGHBuq8tycQTe23YFlNow4pn0wzhanoBIKcOHdNUu1nl3g3ta+zwijeYSSIzlMpNekD98Tw77ru9PtHqUDHwzrz6n+Cs2tXv0Zrk/wZA6KKW5sHWyJGR9YUJWX4fJcVmUatxOFyWbSfJ6HoNFRcD+IrZ7Qv6/sbvamI614CukbFGQ0AXuABxO9MNCd9qlJ55ajCQsxN6lN5pas+eBYWu0hShxs0StcT6ObfW4NHWryyais32eJ6RzjFre5vLvP0lIwOBaRcEEEcQdoXNrPgSTKnzzaMqJY49XO1i4X1mXJaRmM87HnBVE5Twtkox+/VyIGcqpNI5dM4hmqmtbLqWabjVbbO1s8ytLsTO1JSy4Gs7ZT1IlcDkT2j8XVMMbYmdz1WCwu0k7b5m6lQxlsIqMcsl9Pydo3yiskROka108jpX21n2JsLDIBuQ6AFwnNzk5PVnOUnJ5s9KSoMb2SNtrMcHC+y7TcXWIycWpLkYTyeZO1ONKqRjmO7nZ7S02Yb2IsbZ86kyx10k08uP0/J2d82siuqIcDq0dpGWB2vE8sO+2x3M4HIreuyVbzi8jaMnF5o6NO6bkq3NdJYarbANvbnNjvOXqC3vvla05cjayxzfE0fBeifk9MNYWfJ37ua471vULdd1cYOn2dfHV8WTaYbsSH5TNI2jjpwc3nXd6LdgPS7P7qvtmVZydj5fv72kXHWZRUOszxXRWBAEBonJvonUY6ocM5O9Z6AOZ6z7qpdpXb0lWuWvaWmCqyW++ZdVVk4IAgCAIAgCAIAgCAICm8p2hKuqptWmkPe3L4RYd2bkQA7iLeCTY9QW0WuZrNNowUOfG4jvmOaSCCLEEbQ4H2FZnCFkcpLNEadcLI5SWaOk6VlttHTYKMtn0Z55fchrZuHzzy+5y3dI7e5x/96gpHuVR6kS//nTDkkif0ZR9yF79+d43W2AFUeMxPtpZLRaep53G413TW7otPU3LCGmxVwBxPzjLNkHnW8LoO318FZYa72sM+a1PRYHFLEVKXNa9p88X6A+VR3bburLlp8ob2E8+7n61pi8P7WPDVaHa6vfXDUyqRhaS1wIINiDkQRtBCo2mnkyAeqwYCAIAgCAIAgLbgbDhleKiQfNsN2g/XcN/ojtPWp+Cw2+9+Wi0+pJoqze89DRaqobGx0jzZrQSTzBXcYuTUVqyZKSis2YzprSTqmZ8zvrHIeS0ZNHq7SV6aipVQUEUVtjsm5M4V2OYQFgwphp1U8OcC2Fp753l2+qz4nd0qFi8WqVkul5EnD4d2PN6GrxxhoDWgAAAADYANgC8+2282XCWXBHssGQgCAIAgCAIAgCAIAgCAyPlM0E1lT3UsBZMNa9tjxk4X58j1lVWKdlFm9B5J+Z53aXtcPb7St5KXhmUwaMi8ntd+65fzr/7fZEL/pYj+32R0xRNbk0AdAUedk5vOTzItl07HnN5nuuZyJTDumX0kwkbmNj27nN4dO8FdabXVLeXeS8HipYezeWnNGy6Nr4542yxu1mu7DvBG4jgr6uyM470T19VsbYqcHwZDYowqyq79lmTD625/M/9/ao2Jwit4rg/3U1tpU+K1M00ho+SB+pKwtO6+wji07COhU1lcq3lJZEGUXF5M5loahAEAQAC+QzJyA4nmQyXPDWCnPIkqQWs2iP6zvT8kc23oVjh8C5e9Zp1epJrw7fGRoUbA0BoAAAsAMgANwCtksuCJhneOdLSzO7hHHIImnM6jh3Rw4ZeCN3HbwV3gaYVrfk1m/quH5KzFWym91J5dmpVY9HTO2QynojefgrB21rWS8UQ1XN8n4EnR4Sq5P5RYOLyG26tvYuE8bRH5s+w6xwtsuXiWrQ+AY2EOnd3Q+QLhnXvd2Kvu2lKXCtZfXmTKsFFcZ8S4xxhoDWgADIACwA5gq1tt5snJZaHssAIAgCAIAgCAIAgCAIAgCAicT6HFVTui+t4TDweNnUcx1rhiKfawcefLtI2Lw6vqcH3dpis0Ra4tcCHNJBB2gjIhULTXBnjJRcW4vVHosGoQBAS2HtPy0b9Zhu0+Ew+C79jzrtTfKp5x8CZhMZPDyzjpzRrGgsQQ1bbxus4eEw5Ob1bxzhXNOIhavd16j1OGxdd8c4Pu5nfV0jJW6kjGvadzgCOnpXWcIzWUlmiQ0msmVbSGAIHZxPdEeHht7c+1QbNnQfReX3/AHxOEsNF6ENNyfVA8GSJ3TrN+BUd7OsWjX74nJ4aXJnzZgGq3uhH3nH9K1Wz7ebX39DH8aZI0fJ5/Vn6mNt/k6/sXaGzf7S8DdYbrZaNFaAp6fOOMB3lnN34js6BZTasPXX0Vx6+ZIhXGOiJNdzcIAgCAIAgCAIAgCAIAgCAIAgCAIAgCAIAgKDyi4b1r1cQzA+daN4H1x0b+bPcVWY7D/8A6R7/AFKPauC3l7aGq19TOlWHnQgCAID3hlcxwc0lrhmCCQR0ELK4PNG0ZSi84vJlu0Rygzx2bM0TDj4L/WBY+rrU2vH2R4S4+Zb0bYsjwsWfmWuhx1RyeE90Z4Pafa24UyGOqlq8u0tK9qYefPLtJaLTtK7MVER/6jfiV3V9b0kvElRxNMtJrxR7v0xTjbPEP+oz91l3Vr5l4mzvqWsl4oj6vGNFH/ODjwYC7tAt2rjLGUx+bPsI89oYaGsvDiVrSvKOTcU8VvPk+DB+/Uotm0H8i8fT8lddtrlVHvfp+SHo8eVjD3zmSC97OYPUC23xXCONujzz7fwQ69r4iL45Pu9CapuUr+pT9bX/AAI+K7x2j/aPgybDba+aHgyQj5RqU7WTD7rD+pdVtCvmn9vU7rbND1T8PyeX8otKNjJj91vxcj2hX1P97zL2xh11+H5OKo5SmfUp3H0nhvsBWj2iuUfF/wDpxntuC6MX3/rOvDWIauulNmMihZ4bgCXE7mNcTa535ZDpC3w+ItuloklqdsHjLsVPgkor9yLkp5ahAEAQBAEAQBAEAQBAEAQBAEB4IQGX42wiYCZ4G3iObmj+WebzPZ0KnxWF9n78NPL8eR5vaOzvZ52VrhzXV+PIpqglKEAQBAEAQBAEAQBAEAQBAEBL4c0BJWSarcmDw32yaPi7gF2pplbLJd7JmDwc8RLJac2bFo2gjgjbFGLNaOsneSd5Kva641x3Ynrqqo1QUIrgjqW50CAIAgCAIAgCAIAgCAIAgCAIAgPBF8jsQGeYrwKReWlGW10XDnj/ANvq4KrxGCy96vw9PQocdsr56fD09CguaQSCLEZEHaDwKrSgaaeTPCGAgCAIAgCAIAgCAIAgLJhfCMtUQ9144fLtm7mjB29OzpUrD4WVvHRdfoWeC2bO/wB6XCPn2GraOoI4IxHE0Na3dxPEneedXMK4wjux0PT1VRriowWSOlbnQIAgCAIAgCAIAgCAIAgCAIAgCAIAgCAgsQYVgq++cNSTdI3b94bHDt51GuwsLeOj6yFisDViOMlk+tfvEznTeEKmnudXujB9dgJy85u0eznVXbhbK+Wa60efxGzbqeKWa616FfUYrwhgIAgCAIAgCAkNFaFnqTaKMuG92xo6XHJdK6p2dFehJowltz9xd/I0HD+AoorPnIlft1f5bT0fX68uZWdOBjHjPi/t+S/wuya6/es4v7fkuIFsgp5bHlAEAQBAEAQBAEAQBAEAQBAEAQBAEAQBAEAQBAQ+lMM0tRcviGsfrt713WRt61wsw1VmqIt2Dpu6UePXzKvXcmw2wzkcz23/AMm29ihz2d/WXiVlmxIvoS8SEqMA1jdjWP8AReP1WUeWCuXLPv8AXIhz2RiFpk+/1yOKTCVa3bTv6i0+wrm8Ncvl8vU4PZuJXyeR6twrWnL5O/sHaSn8a7+r+wWzsT/TyOqDA9a7bEG+k9nwJW6wdz5fdHSOycS9Vl3kvRcm0h+lmY3mYC7tNvYu0dnzfSl4EuvYkvnl4Fl0ZgikhsSwyu4yG4/CLDsUuvBVR1WfaWNOzMPXyzf1/cixMYGgAAADYALAdAUtLInpZaHshkIAgCAIAgCAIAgCAIAgCAIAgCAIAgCAIAgCAIAgCAIAgCAIAgCAIAgCAIAgCAIAgCAIAgCAIAgCAIAgCAIAgCAIAgCAIAgCAIAgCAIAgCAIAgCAIAgCAIAgCAI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stretch>
            <a:fillRect/>
          </a:stretch>
        </p:blipFill>
        <p:spPr>
          <a:xfrm>
            <a:off x="2579861" y="3424234"/>
            <a:ext cx="9334500" cy="3433766"/>
          </a:xfrm>
          <a:prstGeom prst="rect">
            <a:avLst/>
          </a:prstGeom>
        </p:spPr>
      </p:pic>
      <p:pic>
        <p:nvPicPr>
          <p:cNvPr id="6" name="Picture 6" descr="http://data.bigdatastartups.netdna-cdn.com/wp-content/uploads/2013/01/BigML-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022" y="0"/>
            <a:ext cx="2385920" cy="7798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71771" y="130629"/>
            <a:ext cx="2254079" cy="523220"/>
          </a:xfrm>
          <a:prstGeom prst="rect">
            <a:avLst/>
          </a:prstGeom>
          <a:noFill/>
        </p:spPr>
        <p:txBody>
          <a:bodyPr wrap="none" rtlCol="0">
            <a:spAutoFit/>
          </a:bodyPr>
          <a:lstStyle/>
          <a:p>
            <a:r>
              <a:rPr lang="en-US" sz="2800" dirty="0" smtClean="0"/>
              <a:t>How it works?</a:t>
            </a:r>
            <a:endParaRPr lang="en-US" sz="2800" dirty="0"/>
          </a:p>
        </p:txBody>
      </p:sp>
    </p:spTree>
    <p:extLst>
      <p:ext uri="{BB962C8B-B14F-4D97-AF65-F5344CB8AC3E}">
        <p14:creationId xmlns:p14="http://schemas.microsoft.com/office/powerpoint/2010/main" val="1927896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jpeg;base64,/9j/4AAQSkZJRgABAQAAAQABAAD/2wCEAAkGBxMSEhQSExMVFRUVFxcWGBYYFRYaGBUVFxQXFhgXExcbHCggGBolHRYWITEhJykrLi4uGCAzODMsNygtLisBCgoKDg0OGxAQGzQmICQsLzQsLCwsLDQsLCwsLCwsLDQsLCwsLCwsLCwsLDQsLCwsLCwsLCwsLCwsLCwsLCwsLP/AABEIAMEBBQMBEQACEQEDEQH/xAAcAAEAAwEAAwEAAAAAAAAAAAAABQYHBAECAwj/xABKEAABAwICBQULCgUCBgMAAAABAAIDBBEGIQUSMUFRB2FxgaETIjI0UmJykbGywRQjM0JzgpKzwtE1Q1N0ohXSJESDk+HwFlRj/8QAGgEBAAIDAQAAAAAAAAAAAAAAAAQFAQIDBv/EADQRAAICAAMEBwgDAQEBAQAAAAABAgMEETEFEiFBMlFxgZGx0RMiM0JhoeHwFFLBFfEjQ//aAAwDAQACEQMRAD8A3FAEAQBAEAQBAEAQBAEAQBAEAQBAEAQBAEAQBAEAQBAEAQBAEAQBAEAQBAEAQBAEAQBAEAQBAEAQBAEAQBARek8QU0GUkrdbyR3zvUNnWu9WGts6KOU764dJlareURoyihJ53uDf8Rf2qdDZb+eXgRJY9fKiGnx3Vu2dzZ6LL+8SpUdnUrXN95weNtfUcT8WVp/5h3U2Mexq6rBUL5fP1NP5V39vL0PDcVVg/wCYd+Fh9rU/hUf18/Ux/Jt/t5HVDjasbte13pMb+my5y2fQ+WXebrGWrn9iVo+UR4+lhaedjiP8Tf2qPPZcfll4naOPfzLwLDo7GNJLlr9zdwkGr/l4PaodmBuhyz7CTDFVy55dpPtcCLg3B3hQySeUAQBAEAQBAEAQBAEAQBAEAQBAEAQBAEAQBAEBDadxLBS5OOtJujbm7725o6e1SaMJZdpp1nC3EQr116jPtMYuqKi4Du5M8lhtl5ztp7BzK5pwNVfHLN/X0K2zFWT+i+hAKYRggCAIAgCAIAgJDRWm56c/NSEDyTm09LT8Fwtw9dvSXqda7p19Fl90DjiKWzJgInnK9+8cen6vX61U37PnDjDivuWNOMjLhLg/sWwFVxMCAIAgCAIAgCAIAgCAIAgCAIAgCAIAgPBKAomKca7YqY8zpfhH/u9XFW2F2f8APb4epXYjGfLX4+hQ3uJJJJJOZJzJPElW6WXBFfqeFkwEAQBAEAQBAEAQBAEBY8NYskpiGPvJD5O9noH4bOhQcTgo28Vwl59pKoxUq+D4o06hrWTMEkbg5p2Eew8DzKinXKEt2S4ltGaks4nQtDYIAgCAIAgCAIAgCAIAgCAIAgCAEoDNsZ4qMxMEJtHsc4fzDwHm+3o23eCwe4vaT15fT8+RV4rE73uR08yuU+iKh+bIJSOOo63rspsr6o6yXiRVVN6RZ9zh2r/+vL+Fa/yqf7I2/j2/1OKpopY/Djez0muHaQusbIS6LTNJQlHVHwW5oEAQBAEAQBAEAQBAEBLYd07JSSazc2Hw2bnDiODudRsTho3RyevJnem51PNac0a1o+uZPG2WM3a4Zc3EEbiF52yuVcnGWpcwmpx3onStDYIAgCAIAgCAIAgCAIAgCAIAgOHS1C6dnctcsY7wy3wnN8lp+rfec8st661WKt72Wb5dRzsg5rdzyR6aN0HTwD5uJoPlEXd+I5rNuIss6TEKYQ6KJFcToEB4cL5HNAQelcJ0s9yWajvKZ3p6xsPWFLqxttfPNfUj2YaufLLsKvHyeS90IMrBGNjgCXEejsHrU97Uhu8I8fsRFgJZ68CeosDUrPCDpD5ziB6m2UOe0bpacCRHB1LXiSsWgKVuyni62NPtXB4m56yfidlTWtIo936Epjtp4v8Att/ZYWItXzPxM+xr/qvAj6rB1G/+VqHixxHZs7F1hjr488+05ywlT5Fd0nyeuFzBLrea/I9Thl2BTatpp8LF4EWeBfyPxKfXUMkLtSVjmO4EbfROwjoVlXZCxZxeZCnCUHlJZHOuhoEAQBAWDB+IDSy6rj8y82cPJOwPHx5uhQsZhvbRzXSWnoScNf7OWT0ZrDXAi4zBzB4heeLk8oAgCAIAgCAIAgCAIAgCAIAgCA8PcALkgAbzsCaBvIh6rFVHHcOnYSNzbu926jyxVMdZEWeOw8NZrz8jj/8AnVD/AFXf9uT/AGrT+dT1/ZnH/qYX+32foS+jNLw1AJhkD7WvYEWvxuF3ruhZ0XmSqr67VnB5ncuh2PhWVccTdeR7WN4uIHUOJWs5xgs5PIw2lxZVtIY/hblEx0nOe8b259ig2bRguis/t++BHliYrQhpuUCoPgxxN6Q53xCjPaNj0S/fA5vEy5I+bMfVW9sJ+64fqWFtC3ml+95j+TMkaPlD/qwdbHfpd+67Q2l/aPgbrE9aLRonEFPUZRyDW8g5O9R29V1NqxFdnRfHq5kiFkZaM7K6hjmYWSsD2ncfaDuPOFKrslW96LyZmcIzWUkZrinCL6a8kd3w7/Kj9LiOf1q8wuNVvuy4S8yqxGFdfvR08isKeRAgCAIDR+TvTXdGGmee+jF2c8ey33SR1EcFSbRw+7L2i0evb+S0wV28tx8vIuSrCcEAQBAEAQBAEAQBAEAQBAEBVMU40jpiY4gJJd/kMPnEbTzDsULEYxV+7Hi/IrMbtKFHux4y+y7TNtKaYnqDeWRzuDdjR0NGQVVZZOzpvPy8Dzt+Ktufvy7uRwLmRiS0Bod9XMImZDa525jd5PPwHFdaanbLdX/hKwmFliLN1d76jZtF6Ojp42xRts1vrJ3lx3kq+rrjXHdiewqqjVBQguCIbFGKmUvzbLPm4bmc7/29ijYnFqr3Vxfl2mttyhwWpmukK+Sd+vK8vdz7AODRsA6FTWWSse9J5kGUnJ5s5loahAEAQAG2Y2jMcx5kMlyw1jVzCI6klzNgk2ub6flDn29KscPjnH3bOK6/Uk13tcJGhMc17bghzXDbtBB9oVunzRM1Myxrhr5O7u0Q+Zccx/Tcd3ondw2cFfYLF+1W5LpL7/kqcVh/Zvejp5FWVgQwgCA69FVzoJmTN2sde3EbHDrBIXO2tWQcHzN65uElJcjaoJg9rXtN2uAcDxBFwvLSi4vJl8mms0fRYMhAEBDYzqXxUNVJG4teyF7muG1rg02IWVqYloY1hbF1dJWUsb6qVzHzxNc0kWc0vAIOS3aWRyUnmb8uZ2CAIAgMo5btJVDHU8THvZC9r3HVJGu8EDVcRtAFjbzuYLeBzm2dHIlpKeRlRHI5z4oyzULiTqudrazATusGm26/Ok0INmnrQ6FOx7icwDuER+dcLucP5bTw849gz4KBjMTue5HXyKnaWO9ivZw6T+y9TLiVUHmG8zwhg8gIZSz4Gy4O0GKWAAj5x9nSHn3N6Bs9avcLR7KHHV6nsMDhVh6kub1/foemMNP/ACWOzLd1fcNHkje8jm3c/WtcXiPZR4avQ73Wbi4amVSPLiXEkkm5JzJJ2klUbbbzZAPVYMBAEAQBATWDqZktXGyRoe0h92kXBswkZKThIRnalJZo60pOeTLdjLQtPFRyvjhja4dzs4NAIvKwGx6CVPxlFUKW4xSfDl9USbq4qDaRCYGxGYXinkPzbzZpP1HH9J7D1qNgsTuPclo9PocqLcnuvQ0SrpmysdG8Xa4EEcxV3CbhJSWqJkoqSyZjOmdHOp5nwu+qcj5TTm0+rtuvT02q2CmiitrdcnFnEupzCAIDUOTuv7pTdzJzidq/dObfiOpUG0a923e6y3wU96vLqLSoBLCAICAx9/Daz7CT3SsrUxLRmC4O8fo/7iL8wLo9DitTWMScqtNTudHAw1D25FwcGxA8A+xLuoEc60UTo5pFbbyyVF86WIjhrvB9dj7FtuGvtC14b5UKSpcI5QaeQ2A1yDG4ncJBs+8AtXFmymmXpam5SuUbE9PS9zhqaX5S2UOdY6hA1CBscNvfbVtFNmsmlqfbk7xHBVxyMp6b5OyEt70atjr62YDR5qSWQi09Cx6X0g2nhkmfsY0npO4dZsFysnuRcjW2xVwcnyPz7pTEPdJHyG73vJJOwXPDmVfDAW2PeseWfieeWzrr5Oy15Z+Jwf607yB6yu3/ADIf2Z2/5Ff9n9jtpdJNflsda9jvtwKh3YKdfHVdfqQb9nWVNPVdfV2nbhXTkfyymD43ODpY2gXHhPeGtJ5g4g9SlV7OcJqTeeRPw2zPZWqcpZ5H6BkeGguJsACSeAGZKnN5cS+MZ07pM1Mz5TsJs0eSweCPj0krzt1rtm5v9RWWT3pZkvoTBc07Q95ETDmLi7nDiG5WHSVIpwM7Fm+C+50hRKXF8CWl5Oxbvag352ZdhyXd7NWXCX2OjwvUypaX0PLTPDJG5nwSMw/0T8NqgW0zqllJfkjzg4vJlg0XgKWRodK8RXz1bazvvZgDtUurZ85LObyO0cM3rwOqr5PCBeOcE8HNsD1gm3qW8tmvL3ZeJs8N1Mp1fQyQvMcjS1w3HeOIO8c6r5wlCW7JcSNKLi8mTGA/HY+h/uFSMD8Zd50o6aLxjzxGbpj/ADmKyx3wJd3miVf8N/vMydURXmsYL0t8ophrG74+8dz2Heu6xbrBV9g7vaV8dVwZY0z3okPymaOuyOoAzadR3ouzaT0Oy+8r7ZluUnW+fH9/eRFx1eaUzPVdFYEAQFs5NqvVqXR7pGH8TTcdmsq7aUM6lLqfmTcDLKbXWjTVRFqEAQEBj7+G1n2EnulZWpiWjPzc1xBuCQRvGRHQupwLxgrk4lrWCeR/cYT4OV3yDi0HJrec7eFs1q5ZG8Y5ltqORymLfm6idruLu5ubfnaGtPasb7M+zRmWKcNT0EvcpgCHAljx4MjRttwIyuN11snmaNZGkcj2LHSg0MztZzG60LjtLBkWE79XIjm6FrJczeEuRHcu301J6EvvMWYGLNTr5B/BrOmH2SLEzNZH8seJzJL8hjPzcdnS+dIRcN6Ggg9J5kjHmYm8+BntFROkOWQG0/txK5YjExpXHXqIWKxcMPHOWvJEl/orLeE6/V7LKt/6dmfRX3Kr/r2Z9FZd5H1tE6I32jcR8eBVjh8VC9Zc+otMLjIYhcOD5o+2G/HKT+5p/wA9ikvQln6Ax3Wdzo3gbZCIx0O8L/EOVdjp7tL+vD97ja+WUGUbBOjBPUtDhdkY1yNxsQGg9ZHqVZg6lZbx0XEi0Q3pcTTNL6TZTRGWS9hkANrnHYBzq6ttjVHekTpzUVmyqU/KG0vs+AtZfaH6xA4kWF1AjtJZ8Y8COsSs+KLhJBHL3N5AcGkSMPA2NnDqKsHGM8n3ok5J5Mh8S4pZSEM1TJIRfVvYNG4uPVsUfEYuNLyyzZysuUOB8MO4xZUv7k5nc3m+rndrrC5ANhY2z6lrh8bG2W61kzFd6m8jzj3RglpnSW7+HvgfN+sOi2fUmOqUq97mv1i+Gcc+op2A/HY+h/uFV+B+Mu8jUdNF4x54jN0x/nMVljvgS7vNEq/4b/eZk6oivLXycVmpUuj3SMP4mZjsLlO2fPKxx615EjDSylkXrEdL3WlmZxY4j0mjWb2gL0GGnuWxl9STdHera+hjC9QUQQBASuFJ9SsgPnhv4rt+KjYuO9TJfTyO2HeVsTZF5ovAgCAgMffw2s+wk90rK1MS0Z+edDUQnqIITslljjNtuq94abdRK6s4LifqOKMNaGtADWgAAbAALAAcFxJB7ICm8rOjWzaOlcQNaEtlaeFnAO9bS4epbR1NZrgY5gaqMWkKRw/qtaeh/eHscVu9DlHUunLt9NSehL7zFiBtZqdfIP4NZ0w+yRYmZrMw01UGSonkO18sjvW8lbo0epNaOjDY2gbwD1nNecxc3O6TfXl4Hk8bY53yb5PLwOhRiIfGsjDmOB4H1jMLth5uFsWuskYWx13RkusiMN+OUn9zT/nsXpmeu5m18p7/AJuFvF7j6m2/UqfaT92K+v8AhridEcPJgPnZ/QZ7xXLZvTl2L/TXC6s7+U53zMI//Q+4f3XXaXQj2/4zfE9FGeKpIRr+EHXo4L+RbqBIHsXoML8GPYWVXQRneNXE1s99xYOruTFUYx//AHl3eSIV3xGcmHTaqp/tY+1wC50fFj2o1r6a7TWNPD/hp/spPcKvr/hy7H5FhZ0X2Gb4D8dj6H+4VT4H4y7yFR00XjHniM3TH+cxWWO+BLu80Sr/AIb/AHmZOqIryWwnJq1kB8+34gW/Fd8K8ro9v+HWrpo2BzbgjjkvQliYQ4WNuC9aeePCyYCA6tFOtPCeEkZ9Twudyzrkvo/I3r6a7UbevKl+EAQEBj7+G1n2EnulZWpiWjPztoysMM0UwFzFIyS3HUeHW67WXU4H6hoatk0bJY3BzHtDmuG8EXC4kg+6AovLBphsNC6G47pUEMaN+o1wc91uFhq9LgtoriaTfAynk/ojNpGlaB4MgkPM2Pvzf1Ada3loaR1Lfy7fTUnoS+8xYgZs1OvkH8Gs6YfZIsTM1mcYooTBWVMRFtWV9vRc7WaetpBW60NHqd2iqgOjA3tyI9h9S8/jqXC1vk+PqeY2jQ67nLlLj6nYoZXnLpKoDGHiRYdJUrB0uy1dS4sm4Ch23LqXFkZhvxyk/uaf89i9E9D1PM2vlPZ83C7g9w9bb/pVPtJe7F/X/DXE6I4uTD6Sf0Ge85ctm9OXYv8ATXC6s7uU/wCih9M+6V12l0I9v+G+J0RniqSEa9g7xKD0f1FegwnwY9hZU9BGd4z8dn6W/lsVPi/jy/eSIV3TZyYf8ap/to/fC0o+LHtRrX012mtad8Wn+yk9wq+u+HLsZYz6LM1wIf8AjYuh/uFU+B+Mu8g0dNF6xywmhmt5h6hKwnsBVnjVnRLu80S7/hsyZUJXEthOPWrIB59/wgu+C74VZ3R7f8OtXTRsDnWBPBehLEwhxub8V61HnjwsmAgOrRTbzwjjJGPW8Lna8q5dj8jevprtRt68qX4QBAQGPv4bWfYSe6VlamJaM/OVNTuke2NgLnvIa1o2lxyAHOupwLBhTG1Vo+7IyHxXJMUl7A79U7WG+3dzLDjmbKTRaajlkmLbMpY2u8p0jnAfdDW39axuGfaGf6X0rNVymWZ5kkdYDLZnk1jRsGewcVslkat5mycleDXUbHVE7bTyiwbvij26p84mxPCwHFc5PM6QjkV3l2+mpPQl95i2ga2anXyD+DWdMPskWJmaz48tWhbyQ1DB3zmua7ztQgt6wHFcJYhVSSlo+f1I2JxEapx39Hz+plsUjmG4JBH/ALYqROEbI5SWaNp1wsjuyWaOz/V5LfV6bf8AlQ/+dTnz8SD/AMvD558fE+AD5nbybZncB8F3bqw8ctP9JOdWGgkuC82dOG/HKT+5p/z2LuyRzP0Bjqj7pRvttjIkHQ3wv8S5V2OhvUv6cf3uNr45wZXeTD6Sf0Ge85Q9m9OXYv8ATjhdWd3Kf9FD6Z90rrtLoR7f8N8TojPFUkI17B3iUHo/qK9BhPgx7Cyp6CM7xn47P0t/LYqfF/Hl+8kQrumzkw/41T/bR++FpR8WPajWvprtNa074tP9lJ7hV9d8OXYyxn0WY/oytMEscrcyxwNuI2EdYJC8/XNwmpLkVsJbrTNhoqyKqi1mkPY8EEHnGbXDceZehhOFsM1xTLJSU1wKBjHDMdKBLG+zXOsI3Zm+3vTvA5/WqnF4WNS3ovuId1ShxQ5OKPWqXSbo2H8T8h2Byzs+Gdjl1LzGGjnLMveIqruVLM/gxwHpOGq3tIV/h4b9sY/Uk3S3a2/oYuF6goggCAmMIUpkrIQPqu1z0M772gDrUXGT3aZPu8Tvho71qNhXmy7CAIDl0nQMqIZIJLlkjSx1jY6pFjY7kD4lZ0fya0EMsczGya8bmvbeVxGs03Fxv2LbeZruI++I8AUVY4yPYY5TtkiOq4ni4EFrjzkX51hSaDimVtvI3T3zqp7cwjB9er8Ftvmvs0WrDuCKKiOvFFrSf1ZDrvHo3yb90BauTZsopFjWDYgMS4Qpq9zHVAeTGHBuq8tycQTe23YFlNow4pn0wzhanoBIKcOHdNUu1nl3g3ta+zwijeYSSIzlMpNekD98Tw77ru9PtHqUDHwzrz6n+Cs2tXv0Zrk/wZA6KKW5sHWyJGR9YUJWX4fJcVmUatxOFyWbSfJ6HoNFRcD+IrZ7Qv6/sbvamI614CukbFGQ0AXuABxO9MNCd9qlJ55ajCQsxN6lN5pas+eBYWu0hShxs0StcT6ObfW4NHWryyais32eJ6RzjFre5vLvP0lIwOBaRcEEEcQdoXNrPgSTKnzzaMqJY49XO1i4X1mXJaRmM87HnBVE5Twtkox+/VyIGcqpNI5dM4hmqmtbLqWabjVbbO1s8ytLsTO1JSy4Gs7ZT1IlcDkT2j8XVMMbYmdz1WCwu0k7b5m6lQxlsIqMcsl9Pydo3yiskROka108jpX21n2JsLDIBuQ6AFwnNzk5PVnOUnJ5s9KSoMb2SNtrMcHC+y7TcXWIycWpLkYTyeZO1ONKqRjmO7nZ7S02Yb2IsbZ86kyx10k08uP0/J2d82siuqIcDq0dpGWB2vE8sO+2x3M4HIreuyVbzi8jaMnF5o6NO6bkq3NdJYarbANvbnNjvOXqC3vvla05cjayxzfE0fBeifk9MNYWfJ37ua471vULdd1cYOn2dfHV8WTaYbsSH5TNI2jjpwc3nXd6LdgPS7P7qvtmVZydj5fv72kXHWZRUOszxXRWBAEBonJvonUY6ocM5O9Z6AOZ6z7qpdpXb0lWuWvaWmCqyW++ZdVVk4IAgCAIAgCAIAgCAICm8p2hKuqptWmkPe3L4RYd2bkQA7iLeCTY9QW0WuZrNNowUOfG4jvmOaSCCLEEbQ4H2FZnCFkcpLNEadcLI5SWaOk6VlttHTYKMtn0Z55fchrZuHzzy+5y3dI7e5x/96gpHuVR6kS//nTDkkif0ZR9yF79+d43W2AFUeMxPtpZLRaep53G413TW7otPU3LCGmxVwBxPzjLNkHnW8LoO318FZYa72sM+a1PRYHFLEVKXNa9p88X6A+VR3bburLlp8ob2E8+7n61pi8P7WPDVaHa6vfXDUyqRhaS1wIINiDkQRtBCo2mnkyAeqwYCAIAgCAIAgLbgbDhleKiQfNsN2g/XcN/ojtPWp+Cw2+9+Wi0+pJoqze89DRaqobGx0jzZrQSTzBXcYuTUVqyZKSis2YzprSTqmZ8zvrHIeS0ZNHq7SV6aipVQUEUVtjsm5M4V2OYQFgwphp1U8OcC2Fp753l2+qz4nd0qFi8WqVkul5EnD4d2PN6GrxxhoDWgAAAADYANgC8+2282XCWXBHssGQgCAIAgCAIAgCAIAgCAyPlM0E1lT3UsBZMNa9tjxk4X58j1lVWKdlFm9B5J+Z53aXtcPb7St5KXhmUwaMi8ntd+65fzr/7fZEL/pYj+32R0xRNbk0AdAUedk5vOTzItl07HnN5nuuZyJTDumX0kwkbmNj27nN4dO8FdabXVLeXeS8HipYezeWnNGy6Nr4542yxu1mu7DvBG4jgr6uyM470T19VsbYqcHwZDYowqyq79lmTD625/M/9/ao2Jwit4rg/3U1tpU+K1M00ho+SB+pKwtO6+wji07COhU1lcq3lJZEGUXF5M5loahAEAQAC+QzJyA4nmQyXPDWCnPIkqQWs2iP6zvT8kc23oVjh8C5e9Zp1epJrw7fGRoUbA0BoAAAsAMgANwCtksuCJhneOdLSzO7hHHIImnM6jh3Rw4ZeCN3HbwV3gaYVrfk1m/quH5KzFWym91J5dmpVY9HTO2QynojefgrB21rWS8UQ1XN8n4EnR4Sq5P5RYOLyG26tvYuE8bRH5s+w6xwtsuXiWrQ+AY2EOnd3Q+QLhnXvd2Kvu2lKXCtZfXmTKsFFcZ8S4xxhoDWgADIACwA5gq1tt5snJZaHssAIAgCAIAgCAIAgCAIAgCAicT6HFVTui+t4TDweNnUcx1rhiKfawcefLtI2Lw6vqcH3dpis0Ra4tcCHNJBB2gjIhULTXBnjJRcW4vVHosGoQBAS2HtPy0b9Zhu0+Ew+C79jzrtTfKp5x8CZhMZPDyzjpzRrGgsQQ1bbxus4eEw5Ob1bxzhXNOIhavd16j1OGxdd8c4Pu5nfV0jJW6kjGvadzgCOnpXWcIzWUlmiQ0msmVbSGAIHZxPdEeHht7c+1QbNnQfReX3/AHxOEsNF6ENNyfVA8GSJ3TrN+BUd7OsWjX74nJ4aXJnzZgGq3uhH3nH9K1Wz7ebX39DH8aZI0fJ5/Vn6mNt/k6/sXaGzf7S8DdYbrZaNFaAp6fOOMB3lnN34js6BZTasPXX0Vx6+ZIhXGOiJNdzcIAgCAIAgCAIAgCAIAgCAIAgCAIAgCAIAgKDyi4b1r1cQzA+daN4H1x0b+bPcVWY7D/8A6R7/AFKPauC3l7aGq19TOlWHnQgCAID3hlcxwc0lrhmCCQR0ELK4PNG0ZSi84vJlu0Rygzx2bM0TDj4L/WBY+rrU2vH2R4S4+Zb0bYsjwsWfmWuhx1RyeE90Z4Pafa24UyGOqlq8u0tK9qYefPLtJaLTtK7MVER/6jfiV3V9b0kvElRxNMtJrxR7v0xTjbPEP+oz91l3Vr5l4mzvqWsl4oj6vGNFH/ODjwYC7tAt2rjLGUx+bPsI89oYaGsvDiVrSvKOTcU8VvPk+DB+/Uotm0H8i8fT8lddtrlVHvfp+SHo8eVjD3zmSC97OYPUC23xXCONujzz7fwQ69r4iL45Pu9CapuUr+pT9bX/AAI+K7x2j/aPgybDba+aHgyQj5RqU7WTD7rD+pdVtCvmn9vU7rbND1T8PyeX8otKNjJj91vxcj2hX1P97zL2xh11+H5OKo5SmfUp3H0nhvsBWj2iuUfF/wDpxntuC6MX3/rOvDWIauulNmMihZ4bgCXE7mNcTa535ZDpC3w+ItuloklqdsHjLsVPgkor9yLkp5ahAEAQBAEAQBAEAQBAEAQBAEB4IQGX42wiYCZ4G3iObmj+WebzPZ0KnxWF9n78NPL8eR5vaOzvZ52VrhzXV+PIpqglKEAQBAEAQBAEAQBAEAQBAEBL4c0BJWSarcmDw32yaPi7gF2pplbLJd7JmDwc8RLJac2bFo2gjgjbFGLNaOsneSd5Kva641x3Ynrqqo1QUIrgjqW50CAIAgCAIAgCAIAgCAIAgCAIAgPBF8jsQGeYrwKReWlGW10XDnj/ANvq4KrxGCy96vw9PQocdsr56fD09CguaQSCLEZEHaDwKrSgaaeTPCGAgCAIAgCAIAgCAIAgLJhfCMtUQ9144fLtm7mjB29OzpUrD4WVvHRdfoWeC2bO/wB6XCPn2GraOoI4IxHE0Na3dxPEneedXMK4wjux0PT1VRriowWSOlbnQIAgCAIAgCAIAgCAIAgCAIAgCAIAgCAgsQYVgq++cNSTdI3b94bHDt51GuwsLeOj6yFisDViOMlk+tfvEznTeEKmnudXujB9dgJy85u0eznVXbhbK+Wa60efxGzbqeKWa616FfUYrwhgIAgCAIAgCAkNFaFnqTaKMuG92xo6XHJdK6p2dFehJowltz9xd/I0HD+AoorPnIlft1f5bT0fX68uZWdOBjHjPi/t+S/wuya6/es4v7fkuIFsgp5bHlAEAQBAEAQBAEAQBAEAQBAEAQBAEAQBAEAQBAQ+lMM0tRcviGsfrt713WRt61wsw1VmqIt2Dpu6UePXzKvXcmw2wzkcz23/AMm29ihz2d/WXiVlmxIvoS8SEqMA1jdjWP8AReP1WUeWCuXLPv8AXIhz2RiFpk+/1yOKTCVa3bTv6i0+wrm8Ncvl8vU4PZuJXyeR6twrWnL5O/sHaSn8a7+r+wWzsT/TyOqDA9a7bEG+k9nwJW6wdz5fdHSOycS9Vl3kvRcm0h+lmY3mYC7tNvYu0dnzfSl4EuvYkvnl4Fl0ZgikhsSwyu4yG4/CLDsUuvBVR1WfaWNOzMPXyzf1/cixMYGgAAADYALAdAUtLInpZaHshkIAgCAIAgCAIAgCAIAgCAIAgCAIAgCAIAgCAIAgCAIAgCAIAgCAIAgCAIAgCAIAgCAIAgCAIAgCAIAgCAIAgCAIAgCAIAgCAIAgCAIAgCAIAgCAIAgCAIAgCAI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992015" y="657837"/>
            <a:ext cx="8972550" cy="3619499"/>
          </a:xfrm>
          <a:prstGeom prst="rect">
            <a:avLst/>
          </a:prstGeom>
        </p:spPr>
      </p:pic>
      <p:pic>
        <p:nvPicPr>
          <p:cNvPr id="7" name="Picture 6"/>
          <p:cNvPicPr>
            <a:picLocks noChangeAspect="1"/>
          </p:cNvPicPr>
          <p:nvPr/>
        </p:nvPicPr>
        <p:blipFill>
          <a:blip r:embed="rId3"/>
          <a:stretch>
            <a:fillRect/>
          </a:stretch>
        </p:blipFill>
        <p:spPr>
          <a:xfrm>
            <a:off x="1932668" y="3845859"/>
            <a:ext cx="8820150" cy="3012141"/>
          </a:xfrm>
          <a:prstGeom prst="rect">
            <a:avLst/>
          </a:prstGeom>
        </p:spPr>
      </p:pic>
      <p:pic>
        <p:nvPicPr>
          <p:cNvPr id="9" name="Picture 6" descr="http://data.bigdatastartups.netdna-cdn.com/wp-content/uploads/2013/01/BigML-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222" y="0"/>
            <a:ext cx="2385920" cy="77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906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data.bigdatastartups.netdna-cdn.com/wp-content/uploads/2013/01/BigML-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222" y="0"/>
            <a:ext cx="2385920" cy="7798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638175" y="596153"/>
            <a:ext cx="8629650" cy="3464859"/>
          </a:xfrm>
          <a:prstGeom prst="rect">
            <a:avLst/>
          </a:prstGeom>
        </p:spPr>
      </p:pic>
      <p:pic>
        <p:nvPicPr>
          <p:cNvPr id="4" name="Picture 3"/>
          <p:cNvPicPr>
            <a:picLocks noChangeAspect="1"/>
          </p:cNvPicPr>
          <p:nvPr/>
        </p:nvPicPr>
        <p:blipFill>
          <a:blip r:embed="rId4"/>
          <a:stretch>
            <a:fillRect/>
          </a:stretch>
        </p:blipFill>
        <p:spPr>
          <a:xfrm>
            <a:off x="2633100" y="2925855"/>
            <a:ext cx="9077325" cy="3932145"/>
          </a:xfrm>
          <a:prstGeom prst="rect">
            <a:avLst/>
          </a:prstGeom>
        </p:spPr>
      </p:pic>
    </p:spTree>
    <p:extLst>
      <p:ext uri="{BB962C8B-B14F-4D97-AF65-F5344CB8AC3E}">
        <p14:creationId xmlns:p14="http://schemas.microsoft.com/office/powerpoint/2010/main" val="1875943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6834" y="40341"/>
            <a:ext cx="3552825" cy="922803"/>
          </a:xfrm>
          <a:prstGeom prst="rect">
            <a:avLst/>
          </a:prstGeom>
        </p:spPr>
      </p:pic>
      <p:sp>
        <p:nvSpPr>
          <p:cNvPr id="5" name="TextBox 4"/>
          <p:cNvSpPr txBox="1"/>
          <p:nvPr/>
        </p:nvSpPr>
        <p:spPr>
          <a:xfrm>
            <a:off x="564776" y="860612"/>
            <a:ext cx="11228295" cy="3416320"/>
          </a:xfrm>
          <a:prstGeom prst="rect">
            <a:avLst/>
          </a:prstGeom>
          <a:noFill/>
        </p:spPr>
        <p:txBody>
          <a:bodyPr wrap="square" rtlCol="0">
            <a:spAutoFit/>
          </a:bodyPr>
          <a:lstStyle/>
          <a:p>
            <a:endParaRPr lang="en-US" sz="2400" dirty="0" smtClean="0"/>
          </a:p>
          <a:p>
            <a:pPr marL="285750" indent="-285750">
              <a:buFont typeface="Arial" panose="020B0604020202020204" pitchFamily="34" charset="0"/>
              <a:buChar char="•"/>
            </a:pPr>
            <a:r>
              <a:rPr lang="en-US" sz="2400" dirty="0" err="1" smtClean="0">
                <a:solidFill>
                  <a:schemeClr val="accent1">
                    <a:lumMod val="75000"/>
                  </a:schemeClr>
                </a:solidFill>
              </a:rPr>
              <a:t>Alteryx</a:t>
            </a:r>
            <a:r>
              <a:rPr lang="en-US" sz="2400" dirty="0" smtClean="0">
                <a:solidFill>
                  <a:schemeClr val="accent1">
                    <a:lumMod val="75000"/>
                  </a:schemeClr>
                </a:solidFill>
              </a:rPr>
              <a:t> </a:t>
            </a:r>
            <a:r>
              <a:rPr lang="en-US" sz="2400" dirty="0" smtClean="0"/>
              <a:t>is the fastest analytics </a:t>
            </a:r>
            <a:r>
              <a:rPr lang="en-US" sz="2400" dirty="0" err="1" smtClean="0"/>
              <a:t>plataform</a:t>
            </a:r>
            <a:r>
              <a:rPr lang="en-US" sz="2400" dirty="0" smtClean="0"/>
              <a:t> that is purpose- built to empower data analysts &amp; their productivity.</a:t>
            </a:r>
          </a:p>
          <a:p>
            <a:pPr marL="285750" indent="-285750">
              <a:buFont typeface="Arial" panose="020B0604020202020204" pitchFamily="34" charset="0"/>
              <a:buChar char="•"/>
            </a:pPr>
            <a:r>
              <a:rPr lang="en-US" sz="2400" dirty="0" smtClean="0"/>
              <a:t>It blend complex data, build analytics in a much easier way than tools like SAS, and simplify how analytics insights are consumed by business users.</a:t>
            </a:r>
          </a:p>
          <a:p>
            <a:pPr marL="285750" indent="-285750">
              <a:buFont typeface="Arial" panose="020B0604020202020204" pitchFamily="34" charset="0"/>
              <a:buChar char="•"/>
            </a:pPr>
            <a:r>
              <a:rPr lang="en-US" sz="2400" dirty="0" smtClean="0"/>
              <a:t>Save time and enable your business to make the right decision faster at a lower cost</a:t>
            </a:r>
          </a:p>
          <a:p>
            <a:pPr marL="285750" indent="-285750">
              <a:buFont typeface="Arial" panose="020B0604020202020204" pitchFamily="34" charset="0"/>
              <a:buChar char="•"/>
            </a:pPr>
            <a:r>
              <a:rPr lang="en-US" sz="2400" dirty="0" err="1" smtClean="0">
                <a:solidFill>
                  <a:schemeClr val="accent1">
                    <a:lumMod val="75000"/>
                  </a:schemeClr>
                </a:solidFill>
              </a:rPr>
              <a:t>Alteryx</a:t>
            </a:r>
            <a:r>
              <a:rPr lang="en-US" sz="2400" dirty="0" smtClean="0"/>
              <a:t> empowers analysts to create workflows with the </a:t>
            </a:r>
            <a:r>
              <a:rPr lang="en-US" sz="2400" dirty="0" err="1" smtClean="0">
                <a:solidFill>
                  <a:schemeClr val="accent1">
                    <a:lumMod val="75000"/>
                  </a:schemeClr>
                </a:solidFill>
              </a:rPr>
              <a:t>Alteryx</a:t>
            </a:r>
            <a:r>
              <a:rPr lang="en-US" sz="2400" dirty="0" smtClean="0">
                <a:solidFill>
                  <a:schemeClr val="accent1">
                    <a:lumMod val="75000"/>
                  </a:schemeClr>
                </a:solidFill>
              </a:rPr>
              <a:t> Designer </a:t>
            </a:r>
            <a:r>
              <a:rPr lang="en-US" sz="2400" dirty="0" smtClean="0"/>
              <a:t>and allows business users to consume analytics apps in either a </a:t>
            </a:r>
            <a:r>
              <a:rPr lang="en-US" sz="2400" dirty="0" smtClean="0">
                <a:solidFill>
                  <a:schemeClr val="accent1">
                    <a:lumMod val="75000"/>
                  </a:schemeClr>
                </a:solidFill>
              </a:rPr>
              <a:t>private cloud </a:t>
            </a:r>
            <a:r>
              <a:rPr lang="en-US" sz="2400" dirty="0" smtClean="0"/>
              <a:t>or the </a:t>
            </a:r>
            <a:r>
              <a:rPr lang="en-US" sz="2400" dirty="0" err="1" smtClean="0">
                <a:solidFill>
                  <a:schemeClr val="accent1">
                    <a:lumMod val="75000"/>
                  </a:schemeClr>
                </a:solidFill>
              </a:rPr>
              <a:t>Alteryx</a:t>
            </a:r>
            <a:r>
              <a:rPr lang="en-US" sz="2400" dirty="0" smtClean="0">
                <a:solidFill>
                  <a:schemeClr val="accent1">
                    <a:lumMod val="75000"/>
                  </a:schemeClr>
                </a:solidFill>
              </a:rPr>
              <a:t> Analytics Gallery</a:t>
            </a:r>
            <a:endParaRPr lang="en-US" sz="2400" dirty="0">
              <a:solidFill>
                <a:schemeClr val="accent1">
                  <a:lumMod val="75000"/>
                </a:schemeClr>
              </a:solidFill>
            </a:endParaRPr>
          </a:p>
        </p:txBody>
      </p:sp>
      <p:sp>
        <p:nvSpPr>
          <p:cNvPr id="7" name="TextBox 6"/>
          <p:cNvSpPr txBox="1"/>
          <p:nvPr/>
        </p:nvSpPr>
        <p:spPr>
          <a:xfrm>
            <a:off x="3832412" y="243331"/>
            <a:ext cx="6831106" cy="585801"/>
          </a:xfrm>
          <a:prstGeom prst="rect">
            <a:avLst/>
          </a:prstGeom>
          <a:noFill/>
        </p:spPr>
        <p:txBody>
          <a:bodyPr wrap="square" rtlCol="0">
            <a:spAutoFit/>
          </a:bodyPr>
          <a:lstStyle/>
          <a:p>
            <a:r>
              <a:rPr lang="en-US" sz="2000" dirty="0" smtClean="0"/>
              <a:t>-The leader in data blending and advance analytics software</a:t>
            </a:r>
            <a:r>
              <a:rPr lang="en-US" sz="2000" dirty="0" smtClean="0"/>
              <a:t> </a:t>
            </a:r>
            <a:endParaRPr lang="en-US" sz="2000" dirty="0"/>
          </a:p>
        </p:txBody>
      </p:sp>
      <p:pic>
        <p:nvPicPr>
          <p:cNvPr id="9" name="Picture 8"/>
          <p:cNvPicPr>
            <a:picLocks noChangeAspect="1"/>
          </p:cNvPicPr>
          <p:nvPr/>
        </p:nvPicPr>
        <p:blipFill>
          <a:blip r:embed="rId3"/>
          <a:stretch>
            <a:fillRect/>
          </a:stretch>
        </p:blipFill>
        <p:spPr>
          <a:xfrm>
            <a:off x="1317812" y="4464424"/>
            <a:ext cx="10085294" cy="2102783"/>
          </a:xfrm>
          <a:prstGeom prst="rect">
            <a:avLst/>
          </a:prstGeom>
        </p:spPr>
      </p:pic>
    </p:spTree>
    <p:extLst>
      <p:ext uri="{BB962C8B-B14F-4D97-AF65-F5344CB8AC3E}">
        <p14:creationId xmlns:p14="http://schemas.microsoft.com/office/powerpoint/2010/main" val="3505719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6834" y="40341"/>
            <a:ext cx="3552825" cy="922803"/>
          </a:xfrm>
          <a:prstGeom prst="rect">
            <a:avLst/>
          </a:prstGeom>
        </p:spPr>
      </p:pic>
      <p:sp>
        <p:nvSpPr>
          <p:cNvPr id="7" name="TextBox 6"/>
          <p:cNvSpPr txBox="1"/>
          <p:nvPr/>
        </p:nvSpPr>
        <p:spPr>
          <a:xfrm>
            <a:off x="3832412" y="243331"/>
            <a:ext cx="6831106" cy="585801"/>
          </a:xfrm>
          <a:prstGeom prst="rect">
            <a:avLst/>
          </a:prstGeom>
          <a:noFill/>
        </p:spPr>
        <p:txBody>
          <a:bodyPr wrap="square" rtlCol="0">
            <a:spAutoFit/>
          </a:bodyPr>
          <a:lstStyle/>
          <a:p>
            <a:r>
              <a:rPr lang="en-US" sz="2000" dirty="0" smtClean="0"/>
              <a:t>-The leader in data blending and advance analytics software</a:t>
            </a:r>
            <a:r>
              <a:rPr lang="en-US" sz="2000" dirty="0" smtClean="0"/>
              <a:t> </a:t>
            </a:r>
            <a:endParaRPr lang="en-US" sz="2000" dirty="0"/>
          </a:p>
        </p:txBody>
      </p:sp>
      <p:pic>
        <p:nvPicPr>
          <p:cNvPr id="2" name="Picture 1"/>
          <p:cNvPicPr>
            <a:picLocks noChangeAspect="1"/>
          </p:cNvPicPr>
          <p:nvPr/>
        </p:nvPicPr>
        <p:blipFill>
          <a:blip r:embed="rId3"/>
          <a:stretch>
            <a:fillRect/>
          </a:stretch>
        </p:blipFill>
        <p:spPr>
          <a:xfrm>
            <a:off x="4857196" y="692297"/>
            <a:ext cx="2748290" cy="660069"/>
          </a:xfrm>
          <a:prstGeom prst="rect">
            <a:avLst/>
          </a:prstGeom>
        </p:spPr>
      </p:pic>
      <p:pic>
        <p:nvPicPr>
          <p:cNvPr id="10" name="Picture 9"/>
          <p:cNvPicPr>
            <a:picLocks noChangeAspect="1"/>
          </p:cNvPicPr>
          <p:nvPr/>
        </p:nvPicPr>
        <p:blipFill>
          <a:blip r:embed="rId4"/>
          <a:stretch>
            <a:fillRect/>
          </a:stretch>
        </p:blipFill>
        <p:spPr>
          <a:xfrm>
            <a:off x="596411" y="1884135"/>
            <a:ext cx="1685925" cy="419100"/>
          </a:xfrm>
          <a:prstGeom prst="rect">
            <a:avLst/>
          </a:prstGeom>
        </p:spPr>
      </p:pic>
      <p:pic>
        <p:nvPicPr>
          <p:cNvPr id="11" name="Picture 10"/>
          <p:cNvPicPr>
            <a:picLocks noChangeAspect="1"/>
          </p:cNvPicPr>
          <p:nvPr/>
        </p:nvPicPr>
        <p:blipFill>
          <a:blip r:embed="rId5"/>
          <a:stretch>
            <a:fillRect/>
          </a:stretch>
        </p:blipFill>
        <p:spPr>
          <a:xfrm>
            <a:off x="3067661" y="1930801"/>
            <a:ext cx="2114550" cy="304800"/>
          </a:xfrm>
          <a:prstGeom prst="rect">
            <a:avLst/>
          </a:prstGeom>
        </p:spPr>
      </p:pic>
      <p:pic>
        <p:nvPicPr>
          <p:cNvPr id="13" name="Picture 12"/>
          <p:cNvPicPr>
            <a:picLocks noChangeAspect="1"/>
          </p:cNvPicPr>
          <p:nvPr/>
        </p:nvPicPr>
        <p:blipFill>
          <a:blip r:embed="rId6"/>
          <a:stretch>
            <a:fillRect/>
          </a:stretch>
        </p:blipFill>
        <p:spPr>
          <a:xfrm>
            <a:off x="5440907" y="1965328"/>
            <a:ext cx="3533775" cy="314325"/>
          </a:xfrm>
          <a:prstGeom prst="rect">
            <a:avLst/>
          </a:prstGeom>
        </p:spPr>
      </p:pic>
      <p:pic>
        <p:nvPicPr>
          <p:cNvPr id="14" name="Picture 13"/>
          <p:cNvPicPr>
            <a:picLocks noChangeAspect="1"/>
          </p:cNvPicPr>
          <p:nvPr/>
        </p:nvPicPr>
        <p:blipFill>
          <a:blip r:embed="rId7"/>
          <a:stretch>
            <a:fillRect/>
          </a:stretch>
        </p:blipFill>
        <p:spPr>
          <a:xfrm>
            <a:off x="9592076" y="1869391"/>
            <a:ext cx="1781175" cy="361950"/>
          </a:xfrm>
          <a:prstGeom prst="rect">
            <a:avLst/>
          </a:prstGeom>
        </p:spPr>
      </p:pic>
      <p:cxnSp>
        <p:nvCxnSpPr>
          <p:cNvPr id="33" name="Straight Connector 32"/>
          <p:cNvCxnSpPr>
            <a:stCxn id="2" idx="1"/>
          </p:cNvCxnSpPr>
          <p:nvPr/>
        </p:nvCxnSpPr>
        <p:spPr>
          <a:xfrm flipH="1" flipV="1">
            <a:off x="1509486" y="1016000"/>
            <a:ext cx="3347710" cy="63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509485" y="1016000"/>
            <a:ext cx="0" cy="6386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395028" y="1023257"/>
            <a:ext cx="3347710" cy="63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10742739" y="1023257"/>
            <a:ext cx="0" cy="6386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513943" y="1335314"/>
            <a:ext cx="667657" cy="4209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596743" y="1357085"/>
            <a:ext cx="667657" cy="4209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07999" y="2551837"/>
            <a:ext cx="1756229"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Analysts can access the full range of data source needed for analytics</a:t>
            </a:r>
            <a:endParaRPr lang="en-US" dirty="0"/>
          </a:p>
        </p:txBody>
      </p:sp>
      <p:sp>
        <p:nvSpPr>
          <p:cNvPr id="48" name="TextBox 47"/>
          <p:cNvSpPr txBox="1"/>
          <p:nvPr/>
        </p:nvSpPr>
        <p:spPr>
          <a:xfrm>
            <a:off x="2946400" y="2510971"/>
            <a:ext cx="18288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Provide an intuitive workflow that delivers the data blending and data preparation capabilities required for predictive analytics</a:t>
            </a:r>
            <a:endParaRPr lang="en-US" dirty="0"/>
          </a:p>
        </p:txBody>
      </p:sp>
      <p:sp>
        <p:nvSpPr>
          <p:cNvPr id="49" name="TextBox 48"/>
          <p:cNvSpPr txBox="1"/>
          <p:nvPr/>
        </p:nvSpPr>
        <p:spPr>
          <a:xfrm>
            <a:off x="5718630" y="2529452"/>
            <a:ext cx="2989942"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Analysts can choose to output their results to a multitude of file formats, create and distributes formatted reports, and even create analytic apps for business users</a:t>
            </a:r>
            <a:endParaRPr lang="en-US" dirty="0"/>
          </a:p>
        </p:txBody>
      </p:sp>
      <p:sp>
        <p:nvSpPr>
          <p:cNvPr id="50" name="TextBox 49"/>
          <p:cNvSpPr txBox="1"/>
          <p:nvPr/>
        </p:nvSpPr>
        <p:spPr>
          <a:xfrm>
            <a:off x="9376229" y="2510971"/>
            <a:ext cx="2496457"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Analysts can rapidly prepare spatial data (with capabilities such as geocoding, cleansing and blending) and then deliver critical spatial insight such as trade areas, drives times and mapping.</a:t>
            </a:r>
            <a:endParaRPr lang="en-US" dirty="0"/>
          </a:p>
        </p:txBody>
      </p:sp>
    </p:spTree>
    <p:extLst>
      <p:ext uri="{BB962C8B-B14F-4D97-AF65-F5344CB8AC3E}">
        <p14:creationId xmlns:p14="http://schemas.microsoft.com/office/powerpoint/2010/main" val="3663807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6834" y="40341"/>
            <a:ext cx="3552825" cy="922803"/>
          </a:xfrm>
          <a:prstGeom prst="rect">
            <a:avLst/>
          </a:prstGeom>
        </p:spPr>
      </p:pic>
      <p:sp>
        <p:nvSpPr>
          <p:cNvPr id="7" name="TextBox 6"/>
          <p:cNvSpPr txBox="1"/>
          <p:nvPr/>
        </p:nvSpPr>
        <p:spPr>
          <a:xfrm>
            <a:off x="3832412" y="243331"/>
            <a:ext cx="6831106" cy="585801"/>
          </a:xfrm>
          <a:prstGeom prst="rect">
            <a:avLst/>
          </a:prstGeom>
          <a:noFill/>
        </p:spPr>
        <p:txBody>
          <a:bodyPr wrap="square" rtlCol="0">
            <a:spAutoFit/>
          </a:bodyPr>
          <a:lstStyle/>
          <a:p>
            <a:r>
              <a:rPr lang="en-US" sz="2000" dirty="0" smtClean="0"/>
              <a:t>-The leader in data blending and advance analytics software</a:t>
            </a:r>
            <a:r>
              <a:rPr lang="en-US" sz="2000" dirty="0" smtClean="0"/>
              <a:t> </a:t>
            </a:r>
            <a:endParaRPr lang="en-US" sz="2000" dirty="0"/>
          </a:p>
        </p:txBody>
      </p:sp>
      <p:pic>
        <p:nvPicPr>
          <p:cNvPr id="8" name="Picture 7"/>
          <p:cNvPicPr>
            <a:picLocks noChangeAspect="1"/>
          </p:cNvPicPr>
          <p:nvPr/>
        </p:nvPicPr>
        <p:blipFill>
          <a:blip r:embed="rId3"/>
          <a:stretch>
            <a:fillRect/>
          </a:stretch>
        </p:blipFill>
        <p:spPr>
          <a:xfrm>
            <a:off x="552450" y="870857"/>
            <a:ext cx="11087100" cy="5458505"/>
          </a:xfrm>
          <a:prstGeom prst="rect">
            <a:avLst/>
          </a:prstGeom>
        </p:spPr>
      </p:pic>
    </p:spTree>
    <p:extLst>
      <p:ext uri="{BB962C8B-B14F-4D97-AF65-F5344CB8AC3E}">
        <p14:creationId xmlns:p14="http://schemas.microsoft.com/office/powerpoint/2010/main" val="1322563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6834" y="40341"/>
            <a:ext cx="3552825" cy="922803"/>
          </a:xfrm>
          <a:prstGeom prst="rect">
            <a:avLst/>
          </a:prstGeom>
        </p:spPr>
      </p:pic>
      <p:sp>
        <p:nvSpPr>
          <p:cNvPr id="7" name="TextBox 6"/>
          <p:cNvSpPr txBox="1"/>
          <p:nvPr/>
        </p:nvSpPr>
        <p:spPr>
          <a:xfrm>
            <a:off x="3832412" y="243331"/>
            <a:ext cx="6831106" cy="585801"/>
          </a:xfrm>
          <a:prstGeom prst="rect">
            <a:avLst/>
          </a:prstGeom>
          <a:noFill/>
        </p:spPr>
        <p:txBody>
          <a:bodyPr wrap="square" rtlCol="0">
            <a:spAutoFit/>
          </a:bodyPr>
          <a:lstStyle/>
          <a:p>
            <a:r>
              <a:rPr lang="en-US" sz="2000" dirty="0" smtClean="0"/>
              <a:t>-The leader in data blending and advance analytics software</a:t>
            </a:r>
            <a:r>
              <a:rPr lang="en-US" sz="2000" dirty="0" smtClean="0"/>
              <a:t> </a:t>
            </a:r>
            <a:endParaRPr lang="en-US" sz="2000" dirty="0"/>
          </a:p>
        </p:txBody>
      </p:sp>
      <p:pic>
        <p:nvPicPr>
          <p:cNvPr id="2" name="Picture 1"/>
          <p:cNvPicPr>
            <a:picLocks noChangeAspect="1"/>
          </p:cNvPicPr>
          <p:nvPr/>
        </p:nvPicPr>
        <p:blipFill>
          <a:blip r:embed="rId3"/>
          <a:stretch>
            <a:fillRect/>
          </a:stretch>
        </p:blipFill>
        <p:spPr>
          <a:xfrm>
            <a:off x="4686073" y="1157741"/>
            <a:ext cx="2776239" cy="424316"/>
          </a:xfrm>
          <a:prstGeom prst="rect">
            <a:avLst/>
          </a:prstGeom>
        </p:spPr>
      </p:pic>
      <p:sp>
        <p:nvSpPr>
          <p:cNvPr id="3" name="TextBox 2"/>
          <p:cNvSpPr txBox="1"/>
          <p:nvPr/>
        </p:nvSpPr>
        <p:spPr>
          <a:xfrm>
            <a:off x="1465943" y="2278743"/>
            <a:ext cx="10290628"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Deliver a comprehensive solution for strategic analytics that let you share your analytic applications with business decision makers, empowering everyone in your organization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err="1" smtClean="0"/>
              <a:t>Powerfull</a:t>
            </a:r>
            <a:r>
              <a:rPr lang="en-US" dirty="0" smtClean="0"/>
              <a:t> Capabilities- integrated with your People and processes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Make full use of the </a:t>
            </a:r>
            <a:r>
              <a:rPr lang="en-US" dirty="0" err="1" smtClean="0"/>
              <a:t>Alteryx</a:t>
            </a:r>
            <a:r>
              <a:rPr lang="en-US" dirty="0" smtClean="0"/>
              <a:t> Strategic Analytics </a:t>
            </a:r>
            <a:r>
              <a:rPr lang="en-US" dirty="0" err="1" smtClean="0"/>
              <a:t>Plataform</a:t>
            </a:r>
            <a:endParaRPr lang="en-US" dirty="0" smtClean="0"/>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4"/>
          <a:stretch>
            <a:fillRect/>
          </a:stretch>
        </p:blipFill>
        <p:spPr>
          <a:xfrm>
            <a:off x="8672966" y="704850"/>
            <a:ext cx="2575605" cy="1370708"/>
          </a:xfrm>
          <a:prstGeom prst="rect">
            <a:avLst/>
          </a:prstGeom>
        </p:spPr>
      </p:pic>
    </p:spTree>
    <p:extLst>
      <p:ext uri="{BB962C8B-B14F-4D97-AF65-F5344CB8AC3E}">
        <p14:creationId xmlns:p14="http://schemas.microsoft.com/office/powerpoint/2010/main" val="2358726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6834" y="40341"/>
            <a:ext cx="3552825" cy="922803"/>
          </a:xfrm>
          <a:prstGeom prst="rect">
            <a:avLst/>
          </a:prstGeom>
        </p:spPr>
      </p:pic>
      <p:sp>
        <p:nvSpPr>
          <p:cNvPr id="7" name="TextBox 6"/>
          <p:cNvSpPr txBox="1"/>
          <p:nvPr/>
        </p:nvSpPr>
        <p:spPr>
          <a:xfrm>
            <a:off x="3832412" y="243331"/>
            <a:ext cx="6831106" cy="585801"/>
          </a:xfrm>
          <a:prstGeom prst="rect">
            <a:avLst/>
          </a:prstGeom>
          <a:noFill/>
        </p:spPr>
        <p:txBody>
          <a:bodyPr wrap="square" rtlCol="0">
            <a:spAutoFit/>
          </a:bodyPr>
          <a:lstStyle/>
          <a:p>
            <a:r>
              <a:rPr lang="en-US" sz="2000" dirty="0" smtClean="0"/>
              <a:t>-The leader in data blending and advance analytics software</a:t>
            </a:r>
            <a:r>
              <a:rPr lang="en-US" sz="2000" dirty="0" smtClean="0"/>
              <a:t> </a:t>
            </a:r>
            <a:endParaRPr lang="en-US" sz="2000" dirty="0"/>
          </a:p>
        </p:txBody>
      </p:sp>
      <p:pic>
        <p:nvPicPr>
          <p:cNvPr id="6" name="Picture 5"/>
          <p:cNvPicPr>
            <a:picLocks noChangeAspect="1"/>
          </p:cNvPicPr>
          <p:nvPr/>
        </p:nvPicPr>
        <p:blipFill>
          <a:blip r:embed="rId3"/>
          <a:stretch>
            <a:fillRect/>
          </a:stretch>
        </p:blipFill>
        <p:spPr>
          <a:xfrm>
            <a:off x="3437844" y="1085623"/>
            <a:ext cx="5080894" cy="583520"/>
          </a:xfrm>
          <a:prstGeom prst="rect">
            <a:avLst/>
          </a:prstGeom>
        </p:spPr>
      </p:pic>
      <p:sp>
        <p:nvSpPr>
          <p:cNvPr id="8" name="TextBox 7"/>
          <p:cNvSpPr txBox="1"/>
          <p:nvPr/>
        </p:nvSpPr>
        <p:spPr>
          <a:xfrm>
            <a:off x="870858" y="2177143"/>
            <a:ext cx="105664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Putting </a:t>
            </a:r>
            <a:r>
              <a:rPr lang="en-US" sz="2400" dirty="0"/>
              <a:t>B</a:t>
            </a:r>
            <a:r>
              <a:rPr lang="en-US" sz="2400" dirty="0" smtClean="0"/>
              <a:t>ig </a:t>
            </a:r>
            <a:r>
              <a:rPr lang="en-US" sz="2400" dirty="0"/>
              <a:t>D</a:t>
            </a:r>
            <a:r>
              <a:rPr lang="en-US" sz="2400" dirty="0" smtClean="0"/>
              <a:t>ata and </a:t>
            </a:r>
            <a:r>
              <a:rPr lang="en-US" sz="2400" dirty="0" err="1" smtClean="0"/>
              <a:t>Custumer</a:t>
            </a:r>
            <a:r>
              <a:rPr lang="en-US" sz="2400" dirty="0" smtClean="0"/>
              <a:t> Analytics into the hands of the business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 </a:t>
            </a:r>
            <a:r>
              <a:rPr lang="en-US" sz="2400" dirty="0" err="1" smtClean="0"/>
              <a:t>Alteryx</a:t>
            </a:r>
            <a:r>
              <a:rPr lang="en-US" sz="2400" dirty="0" smtClean="0"/>
              <a:t> Strategic Analytics 8.6 empowers Data Artisan like you to humanize Big data through an even easier way to create analytic applications, delivering analytics in the formats that business users demand, and delivering new ways to interact with analytic apps.</a:t>
            </a:r>
            <a:endParaRPr lang="en-US" sz="2400" dirty="0"/>
          </a:p>
        </p:txBody>
      </p:sp>
    </p:spTree>
    <p:extLst>
      <p:ext uri="{BB962C8B-B14F-4D97-AF65-F5344CB8AC3E}">
        <p14:creationId xmlns:p14="http://schemas.microsoft.com/office/powerpoint/2010/main" val="617537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6834" y="40341"/>
            <a:ext cx="3552825" cy="922803"/>
          </a:xfrm>
          <a:prstGeom prst="rect">
            <a:avLst/>
          </a:prstGeom>
        </p:spPr>
      </p:pic>
      <p:sp>
        <p:nvSpPr>
          <p:cNvPr id="7" name="TextBox 6"/>
          <p:cNvSpPr txBox="1"/>
          <p:nvPr/>
        </p:nvSpPr>
        <p:spPr>
          <a:xfrm>
            <a:off x="3832412" y="243331"/>
            <a:ext cx="6831106" cy="585801"/>
          </a:xfrm>
          <a:prstGeom prst="rect">
            <a:avLst/>
          </a:prstGeom>
          <a:noFill/>
        </p:spPr>
        <p:txBody>
          <a:bodyPr wrap="square" rtlCol="0">
            <a:spAutoFit/>
          </a:bodyPr>
          <a:lstStyle/>
          <a:p>
            <a:r>
              <a:rPr lang="en-US" sz="2000" dirty="0" smtClean="0"/>
              <a:t>-The leader in data blending and advance analytics software</a:t>
            </a:r>
            <a:r>
              <a:rPr lang="en-US" sz="2000" dirty="0" smtClean="0"/>
              <a:t> </a:t>
            </a:r>
            <a:endParaRPr lang="en-US" sz="2000" dirty="0"/>
          </a:p>
        </p:txBody>
      </p:sp>
      <p:pic>
        <p:nvPicPr>
          <p:cNvPr id="2" name="Picture 1"/>
          <p:cNvPicPr>
            <a:picLocks noChangeAspect="1"/>
          </p:cNvPicPr>
          <p:nvPr/>
        </p:nvPicPr>
        <p:blipFill>
          <a:blip r:embed="rId3"/>
          <a:stretch>
            <a:fillRect/>
          </a:stretch>
        </p:blipFill>
        <p:spPr>
          <a:xfrm>
            <a:off x="3548742" y="885372"/>
            <a:ext cx="3664858" cy="754742"/>
          </a:xfrm>
          <a:prstGeom prst="rect">
            <a:avLst/>
          </a:prstGeom>
        </p:spPr>
      </p:pic>
      <p:pic>
        <p:nvPicPr>
          <p:cNvPr id="5" name="Picture 4"/>
          <p:cNvPicPr>
            <a:picLocks noChangeAspect="1"/>
          </p:cNvPicPr>
          <p:nvPr/>
        </p:nvPicPr>
        <p:blipFill>
          <a:blip r:embed="rId4"/>
          <a:stretch>
            <a:fillRect/>
          </a:stretch>
        </p:blipFill>
        <p:spPr>
          <a:xfrm>
            <a:off x="1175658" y="1553030"/>
            <a:ext cx="7163480" cy="4673600"/>
          </a:xfrm>
          <a:prstGeom prst="rect">
            <a:avLst/>
          </a:prstGeom>
        </p:spPr>
      </p:pic>
    </p:spTree>
    <p:extLst>
      <p:ext uri="{BB962C8B-B14F-4D97-AF65-F5344CB8AC3E}">
        <p14:creationId xmlns:p14="http://schemas.microsoft.com/office/powerpoint/2010/main" val="3036927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igotfile.com/press/wp-content/uploads/2012/09/amazon-web-servi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86" y="236095"/>
            <a:ext cx="5371166" cy="12298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6972" y="2266771"/>
            <a:ext cx="10508343" cy="1200329"/>
          </a:xfrm>
          <a:prstGeom prst="rect">
            <a:avLst/>
          </a:prstGeom>
          <a:noFill/>
        </p:spPr>
        <p:txBody>
          <a:bodyPr wrap="square" rtlCol="0">
            <a:spAutoFit/>
          </a:bodyPr>
          <a:lstStyle/>
          <a:p>
            <a:r>
              <a:rPr lang="en-US" dirty="0" smtClean="0"/>
              <a:t>Amazon Web Services provides a highly reliable, scalable, low cost infrastructure platform in the cloud that powers hundreds of thousands of business in 190 countries around the world. With data center locations in the U.S., Europe, Brazil, Singapore, Japan, and Australia, customers across all industries are taking advantage of the following benefits:</a:t>
            </a:r>
            <a:endParaRPr lang="en-US" dirty="0"/>
          </a:p>
        </p:txBody>
      </p:sp>
      <p:pic>
        <p:nvPicPr>
          <p:cNvPr id="7" name="Picture 6"/>
          <p:cNvPicPr>
            <a:picLocks noChangeAspect="1"/>
          </p:cNvPicPr>
          <p:nvPr/>
        </p:nvPicPr>
        <p:blipFill>
          <a:blip r:embed="rId3"/>
          <a:stretch>
            <a:fillRect/>
          </a:stretch>
        </p:blipFill>
        <p:spPr>
          <a:xfrm>
            <a:off x="2809421" y="3683453"/>
            <a:ext cx="644979" cy="557027"/>
          </a:xfrm>
          <a:prstGeom prst="rect">
            <a:avLst/>
          </a:prstGeom>
        </p:spPr>
      </p:pic>
      <p:pic>
        <p:nvPicPr>
          <p:cNvPr id="8" name="Picture 7"/>
          <p:cNvPicPr>
            <a:picLocks noChangeAspect="1"/>
          </p:cNvPicPr>
          <p:nvPr/>
        </p:nvPicPr>
        <p:blipFill>
          <a:blip r:embed="rId4"/>
          <a:stretch>
            <a:fillRect/>
          </a:stretch>
        </p:blipFill>
        <p:spPr>
          <a:xfrm>
            <a:off x="3384550" y="3808184"/>
            <a:ext cx="1608364" cy="386007"/>
          </a:xfrm>
          <a:prstGeom prst="rect">
            <a:avLst/>
          </a:prstGeom>
        </p:spPr>
      </p:pic>
      <p:pic>
        <p:nvPicPr>
          <p:cNvPr id="9" name="Picture 8"/>
          <p:cNvPicPr>
            <a:picLocks noChangeAspect="1"/>
          </p:cNvPicPr>
          <p:nvPr/>
        </p:nvPicPr>
        <p:blipFill>
          <a:blip r:embed="rId5"/>
          <a:stretch>
            <a:fillRect/>
          </a:stretch>
        </p:blipFill>
        <p:spPr>
          <a:xfrm>
            <a:off x="2843206" y="4371067"/>
            <a:ext cx="495080" cy="529620"/>
          </a:xfrm>
          <a:prstGeom prst="rect">
            <a:avLst/>
          </a:prstGeom>
        </p:spPr>
      </p:pic>
      <p:pic>
        <p:nvPicPr>
          <p:cNvPr id="10" name="Picture 9"/>
          <p:cNvPicPr>
            <a:picLocks noChangeAspect="1"/>
          </p:cNvPicPr>
          <p:nvPr/>
        </p:nvPicPr>
        <p:blipFill>
          <a:blip r:embed="rId6"/>
          <a:stretch>
            <a:fillRect/>
          </a:stretch>
        </p:blipFill>
        <p:spPr>
          <a:xfrm>
            <a:off x="3524250" y="4505096"/>
            <a:ext cx="3181349" cy="390439"/>
          </a:xfrm>
          <a:prstGeom prst="rect">
            <a:avLst/>
          </a:prstGeom>
        </p:spPr>
      </p:pic>
      <p:pic>
        <p:nvPicPr>
          <p:cNvPr id="11" name="Picture 10"/>
          <p:cNvPicPr>
            <a:picLocks noChangeAspect="1"/>
          </p:cNvPicPr>
          <p:nvPr/>
        </p:nvPicPr>
        <p:blipFill>
          <a:blip r:embed="rId7"/>
          <a:stretch>
            <a:fillRect/>
          </a:stretch>
        </p:blipFill>
        <p:spPr>
          <a:xfrm>
            <a:off x="2804886" y="5052786"/>
            <a:ext cx="537754" cy="448128"/>
          </a:xfrm>
          <a:prstGeom prst="rect">
            <a:avLst/>
          </a:prstGeom>
        </p:spPr>
      </p:pic>
      <p:pic>
        <p:nvPicPr>
          <p:cNvPr id="12" name="Picture 11"/>
          <p:cNvPicPr>
            <a:picLocks noChangeAspect="1"/>
          </p:cNvPicPr>
          <p:nvPr/>
        </p:nvPicPr>
        <p:blipFill>
          <a:blip r:embed="rId8"/>
          <a:stretch>
            <a:fillRect/>
          </a:stretch>
        </p:blipFill>
        <p:spPr>
          <a:xfrm>
            <a:off x="3422650" y="5090431"/>
            <a:ext cx="2354035" cy="392339"/>
          </a:xfrm>
          <a:prstGeom prst="rect">
            <a:avLst/>
          </a:prstGeom>
        </p:spPr>
      </p:pic>
      <p:pic>
        <p:nvPicPr>
          <p:cNvPr id="13" name="Picture 12"/>
          <p:cNvPicPr>
            <a:picLocks noChangeAspect="1"/>
          </p:cNvPicPr>
          <p:nvPr/>
        </p:nvPicPr>
        <p:blipFill>
          <a:blip r:embed="rId9"/>
          <a:stretch>
            <a:fillRect/>
          </a:stretch>
        </p:blipFill>
        <p:spPr>
          <a:xfrm>
            <a:off x="2876776" y="5681888"/>
            <a:ext cx="446995" cy="481379"/>
          </a:xfrm>
          <a:prstGeom prst="rect">
            <a:avLst/>
          </a:prstGeom>
        </p:spPr>
      </p:pic>
      <p:pic>
        <p:nvPicPr>
          <p:cNvPr id="14" name="Picture 13"/>
          <p:cNvPicPr>
            <a:picLocks noChangeAspect="1"/>
          </p:cNvPicPr>
          <p:nvPr/>
        </p:nvPicPr>
        <p:blipFill>
          <a:blip r:embed="rId10"/>
          <a:stretch>
            <a:fillRect/>
          </a:stretch>
        </p:blipFill>
        <p:spPr>
          <a:xfrm>
            <a:off x="3502704" y="5849483"/>
            <a:ext cx="953181" cy="287467"/>
          </a:xfrm>
          <a:prstGeom prst="rect">
            <a:avLst/>
          </a:prstGeom>
        </p:spPr>
      </p:pic>
    </p:spTree>
    <p:extLst>
      <p:ext uri="{BB962C8B-B14F-4D97-AF65-F5344CB8AC3E}">
        <p14:creationId xmlns:p14="http://schemas.microsoft.com/office/powerpoint/2010/main" val="3969845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igotfile.com/press/wp-content/uploads/2012/09/amazon-web-servi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86" y="304800"/>
            <a:ext cx="5371166" cy="12627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427560" y="893082"/>
            <a:ext cx="3371850" cy="514350"/>
          </a:xfrm>
          <a:prstGeom prst="rect">
            <a:avLst/>
          </a:prstGeom>
        </p:spPr>
      </p:pic>
      <p:sp>
        <p:nvSpPr>
          <p:cNvPr id="3" name="TextBox 2"/>
          <p:cNvSpPr txBox="1"/>
          <p:nvPr/>
        </p:nvSpPr>
        <p:spPr>
          <a:xfrm>
            <a:off x="899886" y="1756228"/>
            <a:ext cx="4542910" cy="4801314"/>
          </a:xfrm>
          <a:prstGeom prst="rect">
            <a:avLst/>
          </a:prstGeom>
          <a:noFill/>
        </p:spPr>
        <p:txBody>
          <a:bodyPr wrap="none" rtlCol="0">
            <a:spAutoFit/>
          </a:bodyPr>
          <a:lstStyle/>
          <a:p>
            <a:pPr marL="285750" indent="-285750">
              <a:buFont typeface="Arial" panose="020B0604020202020204" pitchFamily="34" charset="0"/>
              <a:buChar char="•"/>
            </a:pPr>
            <a:r>
              <a:rPr lang="en-US" dirty="0" smtClean="0"/>
              <a:t>Compute</a:t>
            </a:r>
          </a:p>
          <a:p>
            <a:pPr marL="742950" lvl="1" indent="-285750">
              <a:buFont typeface="Arial" panose="020B0604020202020204" pitchFamily="34" charset="0"/>
              <a:buChar char="•"/>
            </a:pPr>
            <a:r>
              <a:rPr lang="en-US" dirty="0" smtClean="0"/>
              <a:t>Amazon Elastic Compute Cloud(EC2)</a:t>
            </a:r>
          </a:p>
          <a:p>
            <a:pPr marL="742950" lvl="1" indent="-285750">
              <a:buFont typeface="Arial" panose="020B0604020202020204" pitchFamily="34" charset="0"/>
              <a:buChar char="•"/>
            </a:pPr>
            <a:r>
              <a:rPr lang="en-US" dirty="0" smtClean="0"/>
              <a:t>Elastic Load Balancing</a:t>
            </a:r>
          </a:p>
          <a:p>
            <a:pPr marL="742950" lvl="1" indent="-285750">
              <a:buFont typeface="Arial" panose="020B0604020202020204" pitchFamily="34" charset="0"/>
              <a:buChar char="•"/>
            </a:pPr>
            <a:r>
              <a:rPr lang="en-US" dirty="0" smtClean="0"/>
              <a:t>Auto Scaling</a:t>
            </a:r>
          </a:p>
          <a:p>
            <a:pPr marL="742950" lvl="1" indent="-285750">
              <a:buFont typeface="Arial" panose="020B0604020202020204" pitchFamily="34" charset="0"/>
              <a:buChar char="•"/>
            </a:pPr>
            <a:r>
              <a:rPr lang="en-US" dirty="0" smtClean="0"/>
              <a:t>Amazon </a:t>
            </a:r>
            <a:r>
              <a:rPr lang="en-US" dirty="0" err="1" smtClean="0"/>
              <a:t>WorkSpaces</a:t>
            </a:r>
            <a:endParaRPr lang="en-US" dirty="0" smtClean="0"/>
          </a:p>
          <a:p>
            <a:pPr marL="285750" indent="-285750">
              <a:buFont typeface="Arial" panose="020B0604020202020204" pitchFamily="34" charset="0"/>
              <a:buChar char="•"/>
            </a:pPr>
            <a:r>
              <a:rPr lang="en-US" dirty="0" smtClean="0"/>
              <a:t>Analytics</a:t>
            </a:r>
          </a:p>
          <a:p>
            <a:pPr marL="742950" lvl="1" indent="-285750">
              <a:buFont typeface="Arial" panose="020B0604020202020204" pitchFamily="34" charset="0"/>
              <a:buChar char="•"/>
            </a:pPr>
            <a:r>
              <a:rPr lang="en-US" dirty="0" smtClean="0"/>
              <a:t>Amazon Elastic </a:t>
            </a:r>
            <a:r>
              <a:rPr lang="en-US" dirty="0" err="1" smtClean="0"/>
              <a:t>MapReduce</a:t>
            </a:r>
            <a:endParaRPr lang="en-US" dirty="0" smtClean="0"/>
          </a:p>
          <a:p>
            <a:pPr marL="742950" lvl="1" indent="-285750">
              <a:buFont typeface="Arial" panose="020B0604020202020204" pitchFamily="34" charset="0"/>
              <a:buChar char="•"/>
            </a:pPr>
            <a:r>
              <a:rPr lang="en-US" dirty="0" smtClean="0"/>
              <a:t>Amazon Kinesis</a:t>
            </a:r>
          </a:p>
          <a:p>
            <a:pPr marL="742950" lvl="1" indent="-285750">
              <a:buFont typeface="Arial" panose="020B0604020202020204" pitchFamily="34" charset="0"/>
              <a:buChar char="•"/>
            </a:pPr>
            <a:r>
              <a:rPr lang="en-US" dirty="0" smtClean="0"/>
              <a:t>AWS  Data Pipeline</a:t>
            </a:r>
          </a:p>
          <a:p>
            <a:pPr marL="285750" indent="-285750">
              <a:buFont typeface="Arial" panose="020B0604020202020204" pitchFamily="34" charset="0"/>
              <a:buChar char="•"/>
            </a:pPr>
            <a:r>
              <a:rPr lang="en-US" dirty="0" smtClean="0"/>
              <a:t>Deployments and Management</a:t>
            </a:r>
          </a:p>
          <a:p>
            <a:pPr marL="742950" lvl="1" indent="-285750">
              <a:buFont typeface="Arial" panose="020B0604020202020204" pitchFamily="34" charset="0"/>
              <a:buChar char="•"/>
            </a:pPr>
            <a:r>
              <a:rPr lang="en-US" dirty="0" smtClean="0"/>
              <a:t>AWS Identity and Access Management</a:t>
            </a:r>
          </a:p>
          <a:p>
            <a:pPr marL="742950" lvl="1" indent="-285750">
              <a:buFont typeface="Arial" panose="020B0604020202020204" pitchFamily="34" charset="0"/>
              <a:buChar char="•"/>
            </a:pPr>
            <a:r>
              <a:rPr lang="en-US" dirty="0" smtClean="0"/>
              <a:t>Amazon </a:t>
            </a:r>
            <a:r>
              <a:rPr lang="en-US" dirty="0" err="1" smtClean="0"/>
              <a:t>CloudWatch</a:t>
            </a:r>
            <a:endParaRPr lang="en-US" dirty="0" smtClean="0"/>
          </a:p>
          <a:p>
            <a:pPr marL="742950" lvl="1" indent="-285750">
              <a:buFont typeface="Arial" panose="020B0604020202020204" pitchFamily="34" charset="0"/>
              <a:buChar char="•"/>
            </a:pPr>
            <a:r>
              <a:rPr lang="en-US" dirty="0" smtClean="0"/>
              <a:t>AWS </a:t>
            </a:r>
            <a:r>
              <a:rPr lang="en-US" dirty="0" err="1"/>
              <a:t>C</a:t>
            </a:r>
            <a:r>
              <a:rPr lang="en-US" dirty="0" err="1" smtClean="0"/>
              <a:t>loudTrail</a:t>
            </a:r>
            <a:endParaRPr lang="en-US" dirty="0" smtClean="0"/>
          </a:p>
          <a:p>
            <a:pPr marL="742950" lvl="1" indent="-285750">
              <a:buFont typeface="Arial" panose="020B0604020202020204" pitchFamily="34" charset="0"/>
              <a:buChar char="•"/>
            </a:pPr>
            <a:r>
              <a:rPr lang="en-US" dirty="0" smtClean="0"/>
              <a:t>AWS Elastic </a:t>
            </a:r>
            <a:r>
              <a:rPr lang="en-US" dirty="0" err="1" smtClean="0"/>
              <a:t>BeanStalk</a:t>
            </a:r>
            <a:endParaRPr lang="en-US" dirty="0" smtClean="0"/>
          </a:p>
          <a:p>
            <a:pPr marL="742950" lvl="1" indent="-285750">
              <a:buFont typeface="Arial" panose="020B0604020202020204" pitchFamily="34" charset="0"/>
              <a:buChar char="•"/>
            </a:pPr>
            <a:r>
              <a:rPr lang="en-US" dirty="0" smtClean="0"/>
              <a:t>AWS </a:t>
            </a:r>
            <a:r>
              <a:rPr lang="en-US" dirty="0" err="1" smtClean="0"/>
              <a:t>CloudFormation</a:t>
            </a:r>
            <a:endParaRPr lang="en-US" dirty="0" smtClean="0"/>
          </a:p>
          <a:p>
            <a:pPr marL="742950" lvl="1" indent="-285750">
              <a:buFont typeface="Arial" panose="020B0604020202020204" pitchFamily="34" charset="0"/>
              <a:buChar char="•"/>
            </a:pPr>
            <a:r>
              <a:rPr lang="en-US" dirty="0" smtClean="0"/>
              <a:t>AWS </a:t>
            </a:r>
            <a:r>
              <a:rPr lang="en-US" dirty="0" err="1" smtClean="0"/>
              <a:t>CloudHSM</a:t>
            </a:r>
            <a:endParaRPr lang="en-US" dirty="0" smtClean="0"/>
          </a:p>
          <a:p>
            <a:pPr marL="742950" lvl="1" indent="-285750">
              <a:buFont typeface="Arial" panose="020B0604020202020204" pitchFamily="34" charset="0"/>
              <a:buChar char="•"/>
            </a:pPr>
            <a:r>
              <a:rPr lang="en-US" dirty="0" smtClean="0"/>
              <a:t>AWS </a:t>
            </a:r>
            <a:r>
              <a:rPr lang="en-US" dirty="0" err="1" smtClean="0"/>
              <a:t>OpsWorks</a:t>
            </a:r>
            <a:endParaRPr lang="en-US" dirty="0" smtClean="0"/>
          </a:p>
        </p:txBody>
      </p:sp>
      <p:sp>
        <p:nvSpPr>
          <p:cNvPr id="15" name="TextBox 14"/>
          <p:cNvSpPr txBox="1"/>
          <p:nvPr/>
        </p:nvSpPr>
        <p:spPr>
          <a:xfrm>
            <a:off x="6146797" y="1705432"/>
            <a:ext cx="5626027" cy="4801314"/>
          </a:xfrm>
          <a:prstGeom prst="rect">
            <a:avLst/>
          </a:prstGeom>
          <a:noFill/>
        </p:spPr>
        <p:txBody>
          <a:bodyPr wrap="none" rtlCol="0">
            <a:spAutoFit/>
          </a:bodyPr>
          <a:lstStyle/>
          <a:p>
            <a:pPr marL="285750" indent="-285750">
              <a:buFont typeface="Arial" panose="020B0604020202020204" pitchFamily="34" charset="0"/>
              <a:buChar char="•"/>
            </a:pPr>
            <a:r>
              <a:rPr lang="en-US" dirty="0" smtClean="0"/>
              <a:t>Application Services</a:t>
            </a:r>
          </a:p>
          <a:p>
            <a:pPr marL="742950" lvl="1" indent="-285750">
              <a:buFont typeface="Arial" panose="020B0604020202020204" pitchFamily="34" charset="0"/>
              <a:buChar char="•"/>
            </a:pPr>
            <a:r>
              <a:rPr lang="en-US" dirty="0" smtClean="0"/>
              <a:t>Amazon </a:t>
            </a:r>
            <a:r>
              <a:rPr lang="en-US" dirty="0" err="1" smtClean="0"/>
              <a:t>AppStream</a:t>
            </a:r>
            <a:endParaRPr lang="en-US" dirty="0" smtClean="0"/>
          </a:p>
          <a:p>
            <a:pPr marL="742950" lvl="1" indent="-285750">
              <a:buFont typeface="Arial" panose="020B0604020202020204" pitchFamily="34" charset="0"/>
              <a:buChar char="•"/>
            </a:pPr>
            <a:r>
              <a:rPr lang="en-US" dirty="0" smtClean="0"/>
              <a:t>Amazon </a:t>
            </a:r>
            <a:r>
              <a:rPr lang="en-US" dirty="0" err="1" smtClean="0"/>
              <a:t>CloudSearch</a:t>
            </a:r>
            <a:endParaRPr lang="en-US" dirty="0" smtClean="0"/>
          </a:p>
          <a:p>
            <a:pPr marL="742950" lvl="1" indent="-285750">
              <a:buFont typeface="Arial" panose="020B0604020202020204" pitchFamily="34" charset="0"/>
              <a:buChar char="•"/>
            </a:pPr>
            <a:r>
              <a:rPr lang="en-US" dirty="0" smtClean="0"/>
              <a:t>Amazon Simple Workflow Service (Amazon SWF)</a:t>
            </a:r>
          </a:p>
          <a:p>
            <a:pPr marL="742950" lvl="1" indent="-285750">
              <a:buFont typeface="Arial" panose="020B0604020202020204" pitchFamily="34" charset="0"/>
              <a:buChar char="•"/>
            </a:pPr>
            <a:r>
              <a:rPr lang="en-US" dirty="0" smtClean="0"/>
              <a:t>Amazon Simple Queue Service (Amazon SQS)</a:t>
            </a:r>
          </a:p>
          <a:p>
            <a:pPr marL="742950" lvl="1" indent="-285750">
              <a:buFont typeface="Arial" panose="020B0604020202020204" pitchFamily="34" charset="0"/>
              <a:buChar char="•"/>
            </a:pPr>
            <a:r>
              <a:rPr lang="en-US" dirty="0" smtClean="0"/>
              <a:t>Amazon Simple Notification Service (Amazon SNS)</a:t>
            </a:r>
          </a:p>
          <a:p>
            <a:pPr marL="742950" lvl="1" indent="-285750">
              <a:buFont typeface="Arial" panose="020B0604020202020204" pitchFamily="34" charset="0"/>
              <a:buChar char="•"/>
            </a:pPr>
            <a:r>
              <a:rPr lang="en-US" dirty="0" smtClean="0"/>
              <a:t>Amazon Simple Email Service (Amazon SES)</a:t>
            </a:r>
          </a:p>
          <a:p>
            <a:pPr marL="742950" lvl="1" indent="-285750">
              <a:buFont typeface="Arial" panose="020B0604020202020204" pitchFamily="34" charset="0"/>
              <a:buChar char="•"/>
            </a:pPr>
            <a:r>
              <a:rPr lang="en-US" dirty="0" smtClean="0"/>
              <a:t>Amazon Elastic Transcoder</a:t>
            </a:r>
          </a:p>
          <a:p>
            <a:pPr marL="285750" indent="-285750">
              <a:buFont typeface="Arial" panose="020B0604020202020204" pitchFamily="34" charset="0"/>
              <a:buChar char="•"/>
            </a:pPr>
            <a:r>
              <a:rPr lang="en-US" dirty="0" smtClean="0"/>
              <a:t>Payments and billing</a:t>
            </a:r>
          </a:p>
          <a:p>
            <a:pPr marL="742950" lvl="1" indent="-285750">
              <a:buFont typeface="Arial" panose="020B0604020202020204" pitchFamily="34" charset="0"/>
              <a:buChar char="•"/>
            </a:pPr>
            <a:r>
              <a:rPr lang="en-US" dirty="0" smtClean="0"/>
              <a:t>Amazon Flexible Payment Service (FPS)</a:t>
            </a:r>
          </a:p>
          <a:p>
            <a:pPr marL="742950" lvl="1" indent="-285750">
              <a:buFont typeface="Arial" panose="020B0604020202020204" pitchFamily="34" charset="0"/>
              <a:buChar char="•"/>
            </a:pPr>
            <a:r>
              <a:rPr lang="en-US" dirty="0" smtClean="0"/>
              <a:t>Amazon </a:t>
            </a:r>
            <a:r>
              <a:rPr lang="en-US" dirty="0" err="1" smtClean="0"/>
              <a:t>DevPay</a:t>
            </a:r>
            <a:endParaRPr lang="en-US" dirty="0" smtClean="0"/>
          </a:p>
          <a:p>
            <a:pPr marL="285750" indent="-285750">
              <a:buFont typeface="Arial" panose="020B0604020202020204" pitchFamily="34" charset="0"/>
              <a:buChar char="•"/>
            </a:pPr>
            <a:r>
              <a:rPr lang="en-US" dirty="0" smtClean="0"/>
              <a:t>Software</a:t>
            </a:r>
          </a:p>
          <a:p>
            <a:pPr marL="742950" lvl="1" indent="-285750">
              <a:buFont typeface="Arial" panose="020B0604020202020204" pitchFamily="34" charset="0"/>
              <a:buChar char="•"/>
            </a:pPr>
            <a:r>
              <a:rPr lang="en-US" dirty="0" smtClean="0"/>
              <a:t>AWS Marketplace</a:t>
            </a:r>
          </a:p>
          <a:p>
            <a:pPr marL="285750" indent="-285750">
              <a:buFont typeface="Arial" panose="020B0604020202020204" pitchFamily="34" charset="0"/>
              <a:buChar char="•"/>
            </a:pPr>
            <a:r>
              <a:rPr lang="en-US" dirty="0" smtClean="0"/>
              <a:t>Networking</a:t>
            </a:r>
          </a:p>
          <a:p>
            <a:pPr marL="742950" lvl="1" indent="-285750">
              <a:buFont typeface="Arial" panose="020B0604020202020204" pitchFamily="34" charset="0"/>
              <a:buChar char="•"/>
            </a:pPr>
            <a:r>
              <a:rPr lang="en-US" dirty="0" smtClean="0"/>
              <a:t>Amazon Route 53</a:t>
            </a:r>
          </a:p>
          <a:p>
            <a:pPr marL="742950" lvl="1" indent="-285750">
              <a:buFont typeface="Arial" panose="020B0604020202020204" pitchFamily="34" charset="0"/>
              <a:buChar char="•"/>
            </a:pPr>
            <a:r>
              <a:rPr lang="en-US" dirty="0" smtClean="0"/>
              <a:t>AWS Direct Connect</a:t>
            </a:r>
          </a:p>
          <a:p>
            <a:pPr marL="742950" lvl="1" indent="-285750">
              <a:buFont typeface="Arial" panose="020B0604020202020204" pitchFamily="34" charset="0"/>
              <a:buChar char="•"/>
            </a:pPr>
            <a:r>
              <a:rPr lang="en-US" dirty="0" smtClean="0"/>
              <a:t>Amazon Virtual private Cloud (VPC)</a:t>
            </a:r>
          </a:p>
        </p:txBody>
      </p:sp>
    </p:spTree>
    <p:extLst>
      <p:ext uri="{BB962C8B-B14F-4D97-AF65-F5344CB8AC3E}">
        <p14:creationId xmlns:p14="http://schemas.microsoft.com/office/powerpoint/2010/main" val="2730630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583</Words>
  <Application>Microsoft Office PowerPoint</Application>
  <PresentationFormat>Widescreen</PresentationFormat>
  <Paragraphs>82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Marihebert Leal</dc:creator>
  <cp:lastModifiedBy>Marihebert Leal</cp:lastModifiedBy>
  <cp:revision>42</cp:revision>
  <dcterms:created xsi:type="dcterms:W3CDTF">2014-02-27T02:48:04Z</dcterms:created>
  <dcterms:modified xsi:type="dcterms:W3CDTF">2014-02-28T12:23:01Z</dcterms:modified>
</cp:coreProperties>
</file>